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8" r:id="rId9"/>
    <p:sldId id="263" r:id="rId10"/>
    <p:sldId id="264" r:id="rId11"/>
    <p:sldId id="265" r:id="rId12"/>
    <p:sldId id="266" r:id="rId13"/>
    <p:sldId id="267" r:id="rId14"/>
    <p:sldId id="284" r:id="rId15"/>
    <p:sldId id="285" r:id="rId16"/>
    <p:sldId id="304" r:id="rId17"/>
    <p:sldId id="302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6" r:id="rId35"/>
    <p:sldId id="287" r:id="rId36"/>
    <p:sldId id="305" r:id="rId37"/>
    <p:sldId id="300" r:id="rId38"/>
    <p:sldId id="288" r:id="rId39"/>
    <p:sldId id="289" r:id="rId40"/>
    <p:sldId id="290" r:id="rId41"/>
    <p:sldId id="291" r:id="rId42"/>
    <p:sldId id="292" r:id="rId4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97" autoAdjust="0"/>
  </p:normalViewPr>
  <p:slideViewPr>
    <p:cSldViewPr>
      <p:cViewPr varScale="1">
        <p:scale>
          <a:sx n="75" d="100"/>
          <a:sy n="75" d="100"/>
        </p:scale>
        <p:origin x="874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0B89B-5922-404C-8C6D-19AEC759AA35}" type="datetimeFigureOut">
              <a:rPr lang="it-IT" smtClean="0"/>
              <a:t>10/11/2025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8BA30-F374-451E-BE7F-25FAD9D39F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52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BAD67-2C7D-F784-1A95-8D8F11716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1D94247-7332-19FE-E1D8-68FED917C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C81BBEF-831B-8866-A394-18715D43C0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FBCB5AF-B0A1-EC0C-448F-D6F80B9F33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8BA30-F374-451E-BE7F-25FAD9D39FA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3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lang="it-IT" sz="12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lang="it-IT" sz="12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sarà</a:t>
            </a:r>
            <a:r>
              <a:rPr lang="it-IT" sz="12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ora</a:t>
            </a:r>
            <a:r>
              <a:rPr lang="it-IT" sz="12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visibile</a:t>
            </a:r>
            <a:r>
              <a:rPr lang="it-IT" sz="12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lang="it-IT" sz="12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lang="it-IT" sz="12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lang="it-IT" sz="1200" i="1" dirty="0">
                <a:solidFill>
                  <a:srgbClr val="0D0D0D"/>
                </a:solidFill>
                <a:latin typeface="Arial"/>
                <a:cs typeface="Arial"/>
              </a:rPr>
              <a:t>Mie</a:t>
            </a:r>
            <a:r>
              <a:rPr lang="it-IT" sz="1200" i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lang="it-IT" sz="1200" i="1" dirty="0">
                <a:solidFill>
                  <a:srgbClr val="0D0D0D"/>
                </a:solidFill>
                <a:latin typeface="Arial"/>
                <a:cs typeface="Arial"/>
              </a:rPr>
              <a:t>Categorie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»,</a:t>
            </a:r>
            <a:r>
              <a:rPr lang="it-IT" sz="12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dove</a:t>
            </a:r>
            <a:r>
              <a:rPr lang="it-IT" sz="12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potrai</a:t>
            </a:r>
            <a:r>
              <a:rPr lang="it-IT" sz="12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anche</a:t>
            </a:r>
            <a:r>
              <a:rPr lang="it-IT" sz="12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visualizzarne</a:t>
            </a:r>
            <a:r>
              <a:rPr lang="it-IT" sz="12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lang="it-IT" sz="12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dettagli</a:t>
            </a:r>
            <a:r>
              <a:rPr lang="it-IT" sz="12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lang="it-IT" sz="12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modificarne</a:t>
            </a:r>
            <a:r>
              <a:rPr lang="it-IT" sz="12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le</a:t>
            </a:r>
            <a:r>
              <a:rPr lang="it-IT" sz="12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risposte</a:t>
            </a:r>
            <a:r>
              <a:rPr lang="it-IT" sz="12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se</a:t>
            </a:r>
            <a:r>
              <a:rPr lang="it-IT" sz="12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spc="-10" noProof="0" dirty="0">
                <a:solidFill>
                  <a:srgbClr val="0D0D0D"/>
                </a:solidFill>
                <a:latin typeface="Arial MT"/>
                <a:cs typeface="Arial MT"/>
              </a:rPr>
              <a:t>necessario.</a:t>
            </a: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Calibri"/>
              <a:buChar char="▪"/>
              <a:tabLst>
                <a:tab pos="299085" algn="l"/>
              </a:tabLst>
            </a:pPr>
            <a:r>
              <a:rPr lang="it-IT" sz="1200" spc="-10" dirty="0">
                <a:solidFill>
                  <a:srgbClr val="0D0D0D"/>
                </a:solidFill>
                <a:latin typeface="Arial MT"/>
                <a:cs typeface="Arial MT"/>
              </a:rPr>
              <a:t>L’icona </a:t>
            </a:r>
            <a:r>
              <a:rPr lang="it-IT" sz="1200" spc="-10" dirty="0" err="1">
                <a:solidFill>
                  <a:srgbClr val="0D0D0D"/>
                </a:solidFill>
                <a:latin typeface="Arial MT"/>
                <a:cs typeface="Arial MT"/>
              </a:rPr>
              <a:t>difianco</a:t>
            </a:r>
            <a:r>
              <a:rPr lang="it-IT" sz="1200" spc="-10" dirty="0">
                <a:solidFill>
                  <a:srgbClr val="0D0D0D"/>
                </a:solidFill>
                <a:latin typeface="Arial MT"/>
                <a:cs typeface="Arial MT"/>
              </a:rPr>
              <a:t> al codice Categoria diventa verde quando tutte le risposte sono state date, cambierà lo stato di Valutazione </a:t>
            </a:r>
            <a:r>
              <a:rPr lang="it-IT" sz="1200" b="1" dirty="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lang="it-IT" sz="1200" b="1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lang="it-IT" sz="1200" b="1" dirty="0">
                <a:solidFill>
                  <a:srgbClr val="0D0D0D"/>
                </a:solidFill>
                <a:latin typeface="Arial"/>
                <a:cs typeface="Arial"/>
              </a:rPr>
              <a:t>Valutazione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r>
              <a:rPr lang="it-IT" sz="12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lang="it-IT" sz="12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qualifica</a:t>
            </a:r>
            <a:r>
              <a:rPr lang="it-IT" sz="12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lang="it-IT" sz="12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stata</a:t>
            </a:r>
            <a:r>
              <a:rPr lang="it-IT" sz="12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creata,</a:t>
            </a:r>
            <a:r>
              <a:rPr lang="it-IT" sz="12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lang="it-IT" sz="12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attualmente</a:t>
            </a:r>
            <a:r>
              <a:rPr lang="it-IT" sz="12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lang="it-IT" sz="12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candidatura</a:t>
            </a:r>
            <a:r>
              <a:rPr lang="it-IT" sz="12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lang="it-IT" sz="12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lang="it-IT" sz="12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fase</a:t>
            </a:r>
            <a:r>
              <a:rPr lang="it-IT" sz="12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lang="it-IT" sz="12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valutazione,</a:t>
            </a:r>
            <a:r>
              <a:rPr lang="it-IT" sz="12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dove</a:t>
            </a:r>
            <a:r>
              <a:rPr lang="it-IT" sz="12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vengono</a:t>
            </a:r>
            <a:r>
              <a:rPr lang="it-IT" sz="12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spc="-10" dirty="0">
                <a:solidFill>
                  <a:srgbClr val="0D0D0D"/>
                </a:solidFill>
                <a:latin typeface="Arial MT"/>
                <a:cs typeface="Arial MT"/>
              </a:rPr>
              <a:t>controllate</a:t>
            </a:r>
            <a:r>
              <a:rPr lang="it-IT" sz="12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spc="-25" dirty="0">
                <a:solidFill>
                  <a:srgbClr val="0D0D0D"/>
                </a:solidFill>
                <a:latin typeface="Arial MT"/>
                <a:cs typeface="Arial MT"/>
              </a:rPr>
              <a:t>le</a:t>
            </a:r>
            <a:endParaRPr lang="it-IT" sz="1200" dirty="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  <a:spcBef>
                <a:spcPts val="840"/>
              </a:spcBef>
            </a:pP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risposte</a:t>
            </a:r>
            <a:r>
              <a:rPr lang="it-IT" sz="12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indicate</a:t>
            </a:r>
            <a:r>
              <a:rPr lang="it-IT" sz="12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nei</a:t>
            </a:r>
            <a:r>
              <a:rPr lang="it-IT" sz="12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questionari</a:t>
            </a:r>
            <a:r>
              <a:rPr lang="it-IT" sz="12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lang="it-IT" sz="12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verificarne</a:t>
            </a:r>
            <a:r>
              <a:rPr lang="it-IT" sz="12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lang="it-IT" sz="12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200" spc="-10" dirty="0">
                <a:solidFill>
                  <a:srgbClr val="0D0D0D"/>
                </a:solidFill>
                <a:latin typeface="Arial MT"/>
                <a:cs typeface="Arial MT"/>
              </a:rPr>
              <a:t>conformità.</a:t>
            </a:r>
            <a:endParaRPr lang="it-IT" sz="1200" dirty="0">
              <a:latin typeface="Arial MT"/>
              <a:cs typeface="Arial MT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8BA30-F374-451E-BE7F-25FAD9D39FA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719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7B629-8D77-E8F8-9B49-F033614C3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B1AC415-2616-8DB0-C79E-FA629A1854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6CBA13F-3045-EDF5-4189-007E81E24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3454C29-9BFB-5F54-59B6-7D145FB71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58BA30-F374-451E-BE7F-25FAD9D39FA7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13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227" y="152400"/>
            <a:ext cx="466344" cy="46786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56132" y="0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5">
                <a:moveTo>
                  <a:pt x="0" y="0"/>
                </a:moveTo>
                <a:lnTo>
                  <a:pt x="0" y="7192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56132" y="6597395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56132" y="0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5">
                <a:moveTo>
                  <a:pt x="0" y="0"/>
                </a:moveTo>
                <a:lnTo>
                  <a:pt x="0" y="7192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56132" y="6597395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32235" y="102107"/>
            <a:ext cx="897635" cy="89763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19200" y="1019555"/>
            <a:ext cx="9753600" cy="30007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0227" y="152400"/>
            <a:ext cx="466344" cy="46786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56132" y="0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5">
                <a:moveTo>
                  <a:pt x="0" y="0"/>
                </a:moveTo>
                <a:lnTo>
                  <a:pt x="0" y="7192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56132" y="6597395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56132" y="0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5">
                <a:moveTo>
                  <a:pt x="0" y="0"/>
                </a:moveTo>
                <a:lnTo>
                  <a:pt x="0" y="7192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56132" y="6597395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5151" y="261873"/>
            <a:ext cx="627316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5050" y="1361694"/>
            <a:ext cx="8244840" cy="4696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67359" y="6612432"/>
            <a:ext cx="168909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‹N›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3.png"/><Relationship Id="rId7" Type="http://schemas.openxmlformats.org/officeDocument/2006/relationships/image" Target="../media/image5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22.png"/><Relationship Id="rId4" Type="http://schemas.openxmlformats.org/officeDocument/2006/relationships/image" Target="../media/image5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8.jpg"/><Relationship Id="rId7" Type="http://schemas.openxmlformats.org/officeDocument/2006/relationships/image" Target="../media/image2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2.jpg"/><Relationship Id="rId7" Type="http://schemas.openxmlformats.org/officeDocument/2006/relationships/image" Target="../media/image65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2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15.png"/><Relationship Id="rId4" Type="http://schemas.openxmlformats.org/officeDocument/2006/relationships/image" Target="../media/image6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52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7.jp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86.png"/><Relationship Id="rId7" Type="http://schemas.openxmlformats.org/officeDocument/2006/relationships/image" Target="../media/image6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2.png"/><Relationship Id="rId4" Type="http://schemas.openxmlformats.org/officeDocument/2006/relationships/image" Target="../media/image87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4.xml"/><Relationship Id="rId7" Type="http://schemas.openxmlformats.org/officeDocument/2006/relationships/slide" Target="slide2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19.xml"/><Relationship Id="rId10" Type="http://schemas.openxmlformats.org/officeDocument/2006/relationships/slide" Target="slide40.xml"/><Relationship Id="rId4" Type="http://schemas.openxmlformats.org/officeDocument/2006/relationships/slide" Target="slide9.xml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5.png"/><Relationship Id="rId7" Type="http://schemas.openxmlformats.org/officeDocument/2006/relationships/image" Target="../media/image93.png"/><Relationship Id="rId12" Type="http://schemas.openxmlformats.org/officeDocument/2006/relationships/image" Target="../media/image9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22.png"/><Relationship Id="rId5" Type="http://schemas.openxmlformats.org/officeDocument/2006/relationships/image" Target="../media/image91.jpg"/><Relationship Id="rId10" Type="http://schemas.openxmlformats.org/officeDocument/2006/relationships/image" Target="../media/image15.png"/><Relationship Id="rId4" Type="http://schemas.openxmlformats.org/officeDocument/2006/relationships/image" Target="../media/image90.png"/><Relationship Id="rId9" Type="http://schemas.openxmlformats.org/officeDocument/2006/relationships/image" Target="../media/image95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15.png"/><Relationship Id="rId10" Type="http://schemas.openxmlformats.org/officeDocument/2006/relationships/image" Target="../media/image103.png"/><Relationship Id="rId4" Type="http://schemas.openxmlformats.org/officeDocument/2006/relationships/image" Target="../media/image98.png"/><Relationship Id="rId9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07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72.png"/><Relationship Id="rId10" Type="http://schemas.openxmlformats.org/officeDocument/2006/relationships/image" Target="../media/image110.png"/><Relationship Id="rId4" Type="http://schemas.openxmlformats.org/officeDocument/2006/relationships/image" Target="../media/image105.jpg"/><Relationship Id="rId9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1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11" Type="http://schemas.openxmlformats.org/officeDocument/2006/relationships/image" Target="../media/image118.png"/><Relationship Id="rId5" Type="http://schemas.openxmlformats.org/officeDocument/2006/relationships/image" Target="../media/image113.png"/><Relationship Id="rId10" Type="http://schemas.openxmlformats.org/officeDocument/2006/relationships/image" Target="../media/image117.png"/><Relationship Id="rId4" Type="http://schemas.openxmlformats.org/officeDocument/2006/relationships/image" Target="../media/image112.jpg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21.jpg"/><Relationship Id="rId7" Type="http://schemas.openxmlformats.org/officeDocument/2006/relationships/image" Target="../media/image69.png"/><Relationship Id="rId12" Type="http://schemas.openxmlformats.org/officeDocument/2006/relationships/image" Target="../media/image10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6.jpg"/><Relationship Id="rId5" Type="http://schemas.openxmlformats.org/officeDocument/2006/relationships/image" Target="../media/image52.png"/><Relationship Id="rId10" Type="http://schemas.openxmlformats.org/officeDocument/2006/relationships/image" Target="../media/image125.png"/><Relationship Id="rId4" Type="http://schemas.openxmlformats.org/officeDocument/2006/relationships/image" Target="../media/image122.png"/><Relationship Id="rId9" Type="http://schemas.openxmlformats.org/officeDocument/2006/relationships/image" Target="../media/image1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8.png"/><Relationship Id="rId7" Type="http://schemas.openxmlformats.org/officeDocument/2006/relationships/image" Target="../media/image10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21.jpg"/><Relationship Id="rId10" Type="http://schemas.openxmlformats.org/officeDocument/2006/relationships/image" Target="../media/image131.png"/><Relationship Id="rId4" Type="http://schemas.openxmlformats.org/officeDocument/2006/relationships/image" Target="../media/image129.png"/><Relationship Id="rId9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3.jpg"/><Relationship Id="rId7" Type="http://schemas.openxmlformats.org/officeDocument/2006/relationships/image" Target="../media/image5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35.jpg"/><Relationship Id="rId4" Type="http://schemas.openxmlformats.org/officeDocument/2006/relationships/image" Target="../media/image1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37.jpg"/><Relationship Id="rId7" Type="http://schemas.openxmlformats.org/officeDocument/2006/relationships/image" Target="../media/image14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08.png"/><Relationship Id="rId5" Type="http://schemas.openxmlformats.org/officeDocument/2006/relationships/image" Target="../media/image139.jpg"/><Relationship Id="rId10" Type="http://schemas.openxmlformats.org/officeDocument/2006/relationships/image" Target="../media/image142.png"/><Relationship Id="rId4" Type="http://schemas.openxmlformats.org/officeDocument/2006/relationships/image" Target="../media/image138.png"/><Relationship Id="rId9" Type="http://schemas.openxmlformats.org/officeDocument/2006/relationships/image" Target="../media/image1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milanairports.com/it/portale-fornitori/collabora-con-sea" TargetMode="Externa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4.jpg"/><Relationship Id="rId7" Type="http://schemas.openxmlformats.org/officeDocument/2006/relationships/image" Target="../media/image95.jpg"/><Relationship Id="rId12" Type="http://schemas.openxmlformats.org/officeDocument/2006/relationships/image" Target="../media/image85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52.png"/><Relationship Id="rId5" Type="http://schemas.openxmlformats.org/officeDocument/2006/relationships/image" Target="../media/image93.png"/><Relationship Id="rId10" Type="http://schemas.openxmlformats.org/officeDocument/2006/relationships/image" Target="../media/image96.png"/><Relationship Id="rId4" Type="http://schemas.openxmlformats.org/officeDocument/2006/relationships/image" Target="../media/image92.png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5.png"/><Relationship Id="rId10" Type="http://schemas.openxmlformats.org/officeDocument/2006/relationships/image" Target="../media/image103.png"/><Relationship Id="rId4" Type="http://schemas.openxmlformats.org/officeDocument/2006/relationships/image" Target="../media/image98.png"/><Relationship Id="rId9" Type="http://schemas.openxmlformats.org/officeDocument/2006/relationships/image" Target="../media/image1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0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15.png"/><Relationship Id="rId4" Type="http://schemas.openxmlformats.org/officeDocument/2006/relationships/image" Target="../media/image149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51.jpg"/><Relationship Id="rId7" Type="http://schemas.openxmlformats.org/officeDocument/2006/relationships/image" Target="../media/image10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11" Type="http://schemas.openxmlformats.org/officeDocument/2006/relationships/image" Target="../media/image155.png"/><Relationship Id="rId5" Type="http://schemas.openxmlformats.org/officeDocument/2006/relationships/image" Target="../media/image153.jpg"/><Relationship Id="rId10" Type="http://schemas.openxmlformats.org/officeDocument/2006/relationships/image" Target="../media/image140.png"/><Relationship Id="rId4" Type="http://schemas.openxmlformats.org/officeDocument/2006/relationships/image" Target="../media/image152.png"/><Relationship Id="rId9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2.png"/><Relationship Id="rId7" Type="http://schemas.openxmlformats.org/officeDocument/2006/relationships/image" Target="../media/image159.jp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1.png"/><Relationship Id="rId5" Type="http://schemas.openxmlformats.org/officeDocument/2006/relationships/image" Target="../media/image157.jpg"/><Relationship Id="rId10" Type="http://schemas.openxmlformats.org/officeDocument/2006/relationships/image" Target="../media/image160.png"/><Relationship Id="rId4" Type="http://schemas.openxmlformats.org/officeDocument/2006/relationships/image" Target="../media/image156.png"/><Relationship Id="rId9" Type="http://schemas.openxmlformats.org/officeDocument/2006/relationships/image" Target="../media/image10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7" Type="http://schemas.openxmlformats.org/officeDocument/2006/relationships/image" Target="../media/image9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64.png"/><Relationship Id="rId4" Type="http://schemas.openxmlformats.org/officeDocument/2006/relationships/image" Target="../media/image163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66.jpg"/><Relationship Id="rId7" Type="http://schemas.openxmlformats.org/officeDocument/2006/relationships/image" Target="../media/image108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8.jpg"/><Relationship Id="rId4" Type="http://schemas.openxmlformats.org/officeDocument/2006/relationships/image" Target="../media/image1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jpg"/><Relationship Id="rId5" Type="http://schemas.openxmlformats.org/officeDocument/2006/relationships/image" Target="../media/image171.png"/><Relationship Id="rId4" Type="http://schemas.openxmlformats.org/officeDocument/2006/relationships/image" Target="../media/image17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g"/><Relationship Id="rId3" Type="http://schemas.openxmlformats.org/officeDocument/2006/relationships/image" Target="../media/image143.png"/><Relationship Id="rId7" Type="http://schemas.openxmlformats.org/officeDocument/2006/relationships/image" Target="../media/image94.png"/><Relationship Id="rId12" Type="http://schemas.openxmlformats.org/officeDocument/2006/relationships/image" Target="../media/image8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6.png"/><Relationship Id="rId5" Type="http://schemas.openxmlformats.org/officeDocument/2006/relationships/image" Target="../media/image173.png"/><Relationship Id="rId10" Type="http://schemas.openxmlformats.org/officeDocument/2006/relationships/image" Target="../media/image22.png"/><Relationship Id="rId4" Type="http://schemas.openxmlformats.org/officeDocument/2006/relationships/image" Target="../media/image144.jpg"/><Relationship Id="rId9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image" Target="../media/image15.png"/><Relationship Id="rId10" Type="http://schemas.openxmlformats.org/officeDocument/2006/relationships/image" Target="../media/image103.png"/><Relationship Id="rId4" Type="http://schemas.openxmlformats.org/officeDocument/2006/relationships/image" Target="../media/image98.png"/><Relationship Id="rId9" Type="http://schemas.openxmlformats.org/officeDocument/2006/relationships/image" Target="../media/image14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39.jpg"/><Relationship Id="rId3" Type="http://schemas.openxmlformats.org/officeDocument/2006/relationships/image" Target="../media/image175.jpg"/><Relationship Id="rId7" Type="http://schemas.openxmlformats.org/officeDocument/2006/relationships/image" Target="../media/image179.jpg"/><Relationship Id="rId12" Type="http://schemas.openxmlformats.org/officeDocument/2006/relationships/image" Target="../media/image182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8.png"/><Relationship Id="rId11" Type="http://schemas.openxmlformats.org/officeDocument/2006/relationships/image" Target="../media/image181.png"/><Relationship Id="rId5" Type="http://schemas.openxmlformats.org/officeDocument/2006/relationships/image" Target="../media/image177.jpg"/><Relationship Id="rId10" Type="http://schemas.openxmlformats.org/officeDocument/2006/relationships/image" Target="../media/image180.png"/><Relationship Id="rId4" Type="http://schemas.openxmlformats.org/officeDocument/2006/relationships/image" Target="../media/image176.png"/><Relationship Id="rId9" Type="http://schemas.openxmlformats.org/officeDocument/2006/relationships/image" Target="../media/image78.png"/><Relationship Id="rId14" Type="http://schemas.openxmlformats.org/officeDocument/2006/relationships/image" Target="../media/image18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7.png"/><Relationship Id="rId16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jpg"/><Relationship Id="rId9" Type="http://schemas.openxmlformats.org/officeDocument/2006/relationships/image" Target="../media/image26.png"/><Relationship Id="rId1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7.png"/><Relationship Id="rId7" Type="http://schemas.openxmlformats.org/officeDocument/2006/relationships/image" Target="../media/image39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image" Target="../media/image35.png"/><Relationship Id="rId16" Type="http://schemas.openxmlformats.org/officeDocument/2006/relationships/image" Target="../media/image4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svg"/><Relationship Id="rId19" Type="http://schemas.openxmlformats.org/officeDocument/2006/relationships/image" Target="../media/image51.sv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2571" y="5257291"/>
            <a:ext cx="50946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 MT"/>
                <a:cs typeface="Arial MT"/>
              </a:rPr>
              <a:t>Manuale</a:t>
            </a:r>
            <a:r>
              <a:rPr sz="4400" b="0" spc="-30" dirty="0">
                <a:latin typeface="Arial MT"/>
                <a:cs typeface="Arial MT"/>
              </a:rPr>
              <a:t> </a:t>
            </a:r>
            <a:r>
              <a:rPr sz="4400" b="0" dirty="0">
                <a:latin typeface="Arial MT"/>
                <a:cs typeface="Arial MT"/>
              </a:rPr>
              <a:t>di</a:t>
            </a:r>
            <a:r>
              <a:rPr sz="4400" b="0" spc="-15" dirty="0">
                <a:latin typeface="Arial MT"/>
                <a:cs typeface="Arial MT"/>
              </a:rPr>
              <a:t> </a:t>
            </a:r>
            <a:r>
              <a:rPr sz="4400" b="0" spc="-10" dirty="0">
                <a:latin typeface="Arial MT"/>
                <a:cs typeface="Arial MT"/>
              </a:rPr>
              <a:t>Qualifica</a:t>
            </a:r>
            <a:endParaRPr sz="4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95"/>
              </a:spcBef>
            </a:pPr>
            <a:r>
              <a:rPr dirty="0"/>
              <a:t>Questionario</a:t>
            </a:r>
            <a:r>
              <a:rPr spc="-100" dirty="0"/>
              <a:t> </a:t>
            </a:r>
            <a:r>
              <a:rPr spc="-10" dirty="0"/>
              <a:t>Generale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242274" y="3058570"/>
            <a:ext cx="5507990" cy="2077720"/>
            <a:chOff x="6242274" y="3058570"/>
            <a:chExt cx="5507990" cy="20777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2274" y="3058570"/>
              <a:ext cx="5507796" cy="20774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6896" y="3223259"/>
              <a:ext cx="5192267" cy="17617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407658" y="4365497"/>
              <a:ext cx="1092835" cy="567055"/>
            </a:xfrm>
            <a:custGeom>
              <a:avLst/>
              <a:gdLst/>
              <a:ahLst/>
              <a:cxnLst/>
              <a:rect l="l" t="t" r="r" b="b"/>
              <a:pathLst>
                <a:path w="1092834" h="567054">
                  <a:moveTo>
                    <a:pt x="0" y="566927"/>
                  </a:moveTo>
                  <a:lnTo>
                    <a:pt x="1092708" y="566927"/>
                  </a:lnTo>
                  <a:lnTo>
                    <a:pt x="1092708" y="0"/>
                  </a:lnTo>
                  <a:lnTo>
                    <a:pt x="0" y="0"/>
                  </a:lnTo>
                  <a:lnTo>
                    <a:pt x="0" y="566927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00366" y="4621530"/>
              <a:ext cx="429259" cy="76200"/>
            </a:xfrm>
            <a:custGeom>
              <a:avLst/>
              <a:gdLst/>
              <a:ahLst/>
              <a:cxnLst/>
              <a:rect l="l" t="t" r="r" b="b"/>
              <a:pathLst>
                <a:path w="42925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7150" y="47625"/>
                  </a:lnTo>
                  <a:lnTo>
                    <a:pt x="50800" y="47625"/>
                  </a:lnTo>
                  <a:lnTo>
                    <a:pt x="50800" y="28575"/>
                  </a:lnTo>
                  <a:lnTo>
                    <a:pt x="57150" y="28575"/>
                  </a:lnTo>
                  <a:lnTo>
                    <a:pt x="76200" y="0"/>
                  </a:lnTo>
                  <a:close/>
                </a:path>
                <a:path w="429259" h="76200">
                  <a:moveTo>
                    <a:pt x="50800" y="38100"/>
                  </a:moveTo>
                  <a:lnTo>
                    <a:pt x="50800" y="47625"/>
                  </a:lnTo>
                  <a:lnTo>
                    <a:pt x="57150" y="47625"/>
                  </a:lnTo>
                  <a:lnTo>
                    <a:pt x="50800" y="38100"/>
                  </a:lnTo>
                  <a:close/>
                </a:path>
                <a:path w="429259" h="76200">
                  <a:moveTo>
                    <a:pt x="428751" y="28575"/>
                  </a:moveTo>
                  <a:lnTo>
                    <a:pt x="57150" y="28575"/>
                  </a:lnTo>
                  <a:lnTo>
                    <a:pt x="50800" y="38100"/>
                  </a:lnTo>
                  <a:lnTo>
                    <a:pt x="57150" y="47625"/>
                  </a:lnTo>
                  <a:lnTo>
                    <a:pt x="428751" y="47625"/>
                  </a:lnTo>
                  <a:lnTo>
                    <a:pt x="428751" y="28575"/>
                  </a:lnTo>
                  <a:close/>
                </a:path>
                <a:path w="429259" h="76200">
                  <a:moveTo>
                    <a:pt x="57150" y="28575"/>
                  </a:moveTo>
                  <a:lnTo>
                    <a:pt x="50800" y="28575"/>
                  </a:lnTo>
                  <a:lnTo>
                    <a:pt x="50800" y="3810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8144" y="4123944"/>
              <a:ext cx="251459" cy="25146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89173" y="3015882"/>
            <a:ext cx="5507990" cy="3251200"/>
            <a:chOff x="489173" y="3015882"/>
            <a:chExt cx="5507990" cy="325120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9173" y="3015882"/>
              <a:ext cx="5507796" cy="32509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3795" y="3180587"/>
              <a:ext cx="5192268" cy="29352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4557" y="4807457"/>
              <a:ext cx="5192395" cy="419100"/>
            </a:xfrm>
            <a:custGeom>
              <a:avLst/>
              <a:gdLst/>
              <a:ahLst/>
              <a:cxnLst/>
              <a:rect l="l" t="t" r="r" b="b"/>
              <a:pathLst>
                <a:path w="5192395" h="419100">
                  <a:moveTo>
                    <a:pt x="0" y="419100"/>
                  </a:moveTo>
                  <a:lnTo>
                    <a:pt x="5192268" y="419100"/>
                  </a:lnTo>
                  <a:lnTo>
                    <a:pt x="5192268" y="0"/>
                  </a:lnTo>
                  <a:lnTo>
                    <a:pt x="0" y="0"/>
                  </a:lnTo>
                  <a:lnTo>
                    <a:pt x="0" y="4191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75254" y="5221985"/>
              <a:ext cx="76200" cy="419100"/>
            </a:xfrm>
            <a:custGeom>
              <a:avLst/>
              <a:gdLst/>
              <a:ahLst/>
              <a:cxnLst/>
              <a:rect l="l" t="t" r="r" b="b"/>
              <a:pathLst>
                <a:path w="76200" h="419100">
                  <a:moveTo>
                    <a:pt x="38100" y="50800"/>
                  </a:moveTo>
                  <a:lnTo>
                    <a:pt x="28575" y="57150"/>
                  </a:lnTo>
                  <a:lnTo>
                    <a:pt x="28575" y="418503"/>
                  </a:lnTo>
                  <a:lnTo>
                    <a:pt x="47625" y="418503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419100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499" y="50800"/>
                  </a:lnTo>
                  <a:lnTo>
                    <a:pt x="38100" y="0"/>
                  </a:lnTo>
                  <a:close/>
                </a:path>
                <a:path w="76200" h="419100">
                  <a:moveTo>
                    <a:pt x="63499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199" y="76200"/>
                  </a:lnTo>
                  <a:lnTo>
                    <a:pt x="63499" y="50800"/>
                  </a:lnTo>
                  <a:close/>
                </a:path>
                <a:path w="76200" h="419100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419100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9579" y="4561331"/>
              <a:ext cx="277367" cy="27736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394958" y="5209285"/>
            <a:ext cx="5217795" cy="1171575"/>
            <a:chOff x="6394958" y="5209285"/>
            <a:chExt cx="5217795" cy="1171575"/>
          </a:xfrm>
        </p:grpSpPr>
        <p:sp>
          <p:nvSpPr>
            <p:cNvPr id="17" name="object 17"/>
            <p:cNvSpPr/>
            <p:nvPr/>
          </p:nvSpPr>
          <p:spPr>
            <a:xfrm>
              <a:off x="6407658" y="5221985"/>
              <a:ext cx="5192395" cy="1146175"/>
            </a:xfrm>
            <a:custGeom>
              <a:avLst/>
              <a:gdLst/>
              <a:ahLst/>
              <a:cxnLst/>
              <a:rect l="l" t="t" r="r" b="b"/>
              <a:pathLst>
                <a:path w="5192395" h="1146175">
                  <a:moveTo>
                    <a:pt x="5001260" y="0"/>
                  </a:moveTo>
                  <a:lnTo>
                    <a:pt x="191008" y="0"/>
                  </a:lnTo>
                  <a:lnTo>
                    <a:pt x="147197" y="5042"/>
                  </a:lnTo>
                  <a:lnTo>
                    <a:pt x="106987" y="19406"/>
                  </a:lnTo>
                  <a:lnTo>
                    <a:pt x="71522" y="41947"/>
                  </a:lnTo>
                  <a:lnTo>
                    <a:pt x="41947" y="71522"/>
                  </a:lnTo>
                  <a:lnTo>
                    <a:pt x="19406" y="106987"/>
                  </a:lnTo>
                  <a:lnTo>
                    <a:pt x="5042" y="147197"/>
                  </a:lnTo>
                  <a:lnTo>
                    <a:pt x="0" y="191007"/>
                  </a:lnTo>
                  <a:lnTo>
                    <a:pt x="0" y="955039"/>
                  </a:lnTo>
                  <a:lnTo>
                    <a:pt x="5042" y="998834"/>
                  </a:lnTo>
                  <a:lnTo>
                    <a:pt x="19406" y="1039038"/>
                  </a:lnTo>
                  <a:lnTo>
                    <a:pt x="41947" y="1074503"/>
                  </a:lnTo>
                  <a:lnTo>
                    <a:pt x="71522" y="1104084"/>
                  </a:lnTo>
                  <a:lnTo>
                    <a:pt x="106987" y="1126632"/>
                  </a:lnTo>
                  <a:lnTo>
                    <a:pt x="147197" y="1141003"/>
                  </a:lnTo>
                  <a:lnTo>
                    <a:pt x="191008" y="1146048"/>
                  </a:lnTo>
                  <a:lnTo>
                    <a:pt x="5001260" y="1146048"/>
                  </a:lnTo>
                  <a:lnTo>
                    <a:pt x="5045070" y="1141003"/>
                  </a:lnTo>
                  <a:lnTo>
                    <a:pt x="5085280" y="1126632"/>
                  </a:lnTo>
                  <a:lnTo>
                    <a:pt x="5120745" y="1104084"/>
                  </a:lnTo>
                  <a:lnTo>
                    <a:pt x="5150320" y="1074503"/>
                  </a:lnTo>
                  <a:lnTo>
                    <a:pt x="5172861" y="1039038"/>
                  </a:lnTo>
                  <a:lnTo>
                    <a:pt x="5187225" y="998834"/>
                  </a:lnTo>
                  <a:lnTo>
                    <a:pt x="5192268" y="955039"/>
                  </a:lnTo>
                  <a:lnTo>
                    <a:pt x="5192268" y="191007"/>
                  </a:lnTo>
                  <a:lnTo>
                    <a:pt x="5187225" y="147197"/>
                  </a:lnTo>
                  <a:lnTo>
                    <a:pt x="5172861" y="106987"/>
                  </a:lnTo>
                  <a:lnTo>
                    <a:pt x="5150320" y="71522"/>
                  </a:lnTo>
                  <a:lnTo>
                    <a:pt x="5120745" y="41947"/>
                  </a:lnTo>
                  <a:lnTo>
                    <a:pt x="5085280" y="19406"/>
                  </a:lnTo>
                  <a:lnTo>
                    <a:pt x="5045070" y="5042"/>
                  </a:lnTo>
                  <a:lnTo>
                    <a:pt x="5001260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07658" y="5221985"/>
              <a:ext cx="5192395" cy="1146175"/>
            </a:xfrm>
            <a:custGeom>
              <a:avLst/>
              <a:gdLst/>
              <a:ahLst/>
              <a:cxnLst/>
              <a:rect l="l" t="t" r="r" b="b"/>
              <a:pathLst>
                <a:path w="5192395" h="1146175">
                  <a:moveTo>
                    <a:pt x="0" y="191007"/>
                  </a:moveTo>
                  <a:lnTo>
                    <a:pt x="5042" y="147197"/>
                  </a:lnTo>
                  <a:lnTo>
                    <a:pt x="19406" y="106987"/>
                  </a:lnTo>
                  <a:lnTo>
                    <a:pt x="41947" y="71522"/>
                  </a:lnTo>
                  <a:lnTo>
                    <a:pt x="71522" y="41947"/>
                  </a:lnTo>
                  <a:lnTo>
                    <a:pt x="106987" y="19406"/>
                  </a:lnTo>
                  <a:lnTo>
                    <a:pt x="147197" y="5042"/>
                  </a:lnTo>
                  <a:lnTo>
                    <a:pt x="191008" y="0"/>
                  </a:lnTo>
                  <a:lnTo>
                    <a:pt x="5001260" y="0"/>
                  </a:lnTo>
                  <a:lnTo>
                    <a:pt x="5045070" y="5042"/>
                  </a:lnTo>
                  <a:lnTo>
                    <a:pt x="5085280" y="19406"/>
                  </a:lnTo>
                  <a:lnTo>
                    <a:pt x="5120745" y="41947"/>
                  </a:lnTo>
                  <a:lnTo>
                    <a:pt x="5150320" y="71522"/>
                  </a:lnTo>
                  <a:lnTo>
                    <a:pt x="5172861" y="106987"/>
                  </a:lnTo>
                  <a:lnTo>
                    <a:pt x="5187225" y="147197"/>
                  </a:lnTo>
                  <a:lnTo>
                    <a:pt x="5192268" y="191007"/>
                  </a:lnTo>
                  <a:lnTo>
                    <a:pt x="5192268" y="955039"/>
                  </a:lnTo>
                  <a:lnTo>
                    <a:pt x="5187225" y="998834"/>
                  </a:lnTo>
                  <a:lnTo>
                    <a:pt x="5172861" y="1039038"/>
                  </a:lnTo>
                  <a:lnTo>
                    <a:pt x="5150320" y="1074503"/>
                  </a:lnTo>
                  <a:lnTo>
                    <a:pt x="5120745" y="1104084"/>
                  </a:lnTo>
                  <a:lnTo>
                    <a:pt x="5085280" y="1126632"/>
                  </a:lnTo>
                  <a:lnTo>
                    <a:pt x="5045070" y="1141003"/>
                  </a:lnTo>
                  <a:lnTo>
                    <a:pt x="5001260" y="1146048"/>
                  </a:lnTo>
                  <a:lnTo>
                    <a:pt x="191008" y="1146048"/>
                  </a:lnTo>
                  <a:lnTo>
                    <a:pt x="147197" y="1141003"/>
                  </a:lnTo>
                  <a:lnTo>
                    <a:pt x="106987" y="1126632"/>
                  </a:lnTo>
                  <a:lnTo>
                    <a:pt x="71522" y="1104084"/>
                  </a:lnTo>
                  <a:lnTo>
                    <a:pt x="41947" y="1074503"/>
                  </a:lnTo>
                  <a:lnTo>
                    <a:pt x="19406" y="1039038"/>
                  </a:lnTo>
                  <a:lnTo>
                    <a:pt x="5042" y="998834"/>
                  </a:lnTo>
                  <a:lnTo>
                    <a:pt x="0" y="955039"/>
                  </a:lnTo>
                  <a:lnTo>
                    <a:pt x="0" y="191007"/>
                  </a:lnTo>
                  <a:close/>
                </a:path>
              </a:pathLst>
            </a:custGeom>
            <a:ln w="25399">
              <a:solidFill>
                <a:srgbClr val="4E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41769" y="5243322"/>
            <a:ext cx="4925695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sz="1400" spc="9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identificare</a:t>
            </a:r>
            <a:r>
              <a:rPr sz="1400" spc="9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1400" spc="9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sz="1400" spc="8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richiesta</a:t>
            </a:r>
            <a:r>
              <a:rPr sz="1400" spc="9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è</a:t>
            </a:r>
            <a:r>
              <a:rPr sz="1400" spc="8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relativa</a:t>
            </a:r>
            <a:r>
              <a:rPr sz="1400" spc="9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1400" spc="8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questionario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Generale,</a:t>
            </a:r>
            <a:r>
              <a:rPr sz="1400" spc="31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occorre</a:t>
            </a:r>
            <a:r>
              <a:rPr sz="1400" spc="3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controllare</a:t>
            </a:r>
            <a:r>
              <a:rPr sz="1400" spc="30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1400" spc="30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sono</a:t>
            </a:r>
            <a:r>
              <a:rPr sz="1400" spc="3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stati</a:t>
            </a:r>
            <a:r>
              <a:rPr sz="1400" spc="3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compilati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esclusivamente</a:t>
            </a:r>
            <a:r>
              <a:rPr sz="1400" spc="3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400" spc="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seguenti</a:t>
            </a:r>
            <a:r>
              <a:rPr sz="1400" spc="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tre</a:t>
            </a:r>
            <a:r>
              <a:rPr sz="1400" spc="3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campi:</a:t>
            </a:r>
            <a:r>
              <a:rPr sz="1400" spc="3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"Azienda</a:t>
            </a:r>
            <a:r>
              <a:rPr sz="1400" spc="3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Valutatrice",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"Data</a:t>
            </a:r>
            <a:r>
              <a:rPr sz="1400" spc="2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400" spc="2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Ricezione</a:t>
            </a:r>
            <a:r>
              <a:rPr sz="1400" spc="2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della</a:t>
            </a:r>
            <a:r>
              <a:rPr sz="1400" spc="2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Richiesta"</a:t>
            </a:r>
            <a:r>
              <a:rPr sz="1400" spc="2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400" spc="2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"Stato</a:t>
            </a:r>
            <a:r>
              <a:rPr sz="1400" spc="2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400" spc="2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Modifica</a:t>
            </a:r>
            <a:r>
              <a:rPr sz="1400" spc="2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Modulo".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6206" y="747521"/>
            <a:ext cx="10648950" cy="16913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9390" marR="5080">
              <a:lnSpc>
                <a:spcPct val="110000"/>
              </a:lnSpc>
              <a:spcBef>
                <a:spcPts val="960"/>
              </a:spcBef>
            </a:pPr>
            <a:endParaRPr lang="en-US" sz="1400" dirty="0">
              <a:solidFill>
                <a:srgbClr val="0D0D0D"/>
              </a:solidFill>
              <a:latin typeface="Arial MT"/>
              <a:cs typeface="Arial MT"/>
            </a:endParaRPr>
          </a:p>
          <a:p>
            <a:pPr marL="199390" marR="5080">
              <a:lnSpc>
                <a:spcPct val="110000"/>
              </a:lnSpc>
              <a:spcBef>
                <a:spcPts val="96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Subito</a:t>
            </a:r>
            <a:r>
              <a:rPr sz="1400" spc="18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dopo</a:t>
            </a:r>
            <a:r>
              <a:rPr sz="1400" spc="2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l’abilitazione</a:t>
            </a:r>
            <a:r>
              <a:rPr sz="1400" spc="18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2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piattaforma,</a:t>
            </a:r>
            <a:r>
              <a:rPr sz="1400" spc="1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viene</a:t>
            </a:r>
            <a:r>
              <a:rPr sz="1400" spc="18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inviato</a:t>
            </a:r>
            <a:r>
              <a:rPr sz="1400" spc="1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2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richiesta</a:t>
            </a:r>
            <a:r>
              <a:rPr sz="1400" spc="2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1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compilazione</a:t>
            </a:r>
            <a:r>
              <a:rPr sz="1400" spc="18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r>
              <a:rPr sz="1400" spc="1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1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Generale,</a:t>
            </a:r>
            <a:r>
              <a:rPr sz="1400" spc="1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necessario</a:t>
            </a:r>
            <a:r>
              <a:rPr sz="1400" spc="2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1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il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completamento</a:t>
            </a:r>
            <a:r>
              <a:rPr sz="1400" spc="-8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processo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qualifica.</a:t>
            </a:r>
            <a:endParaRPr sz="1400" dirty="0">
              <a:latin typeface="Arial MT"/>
              <a:cs typeface="Arial MT"/>
            </a:endParaRPr>
          </a:p>
          <a:p>
            <a:pPr marL="199390">
              <a:lnSpc>
                <a:spcPct val="100000"/>
              </a:lnSpc>
              <a:spcBef>
                <a:spcPts val="465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possibile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accedere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due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modi:</a:t>
            </a:r>
            <a:endParaRPr sz="1400" dirty="0">
              <a:latin typeface="Arial MT"/>
              <a:cs typeface="Arial MT"/>
            </a:endParaRPr>
          </a:p>
          <a:p>
            <a:pPr marL="542925" indent="-343535">
              <a:lnSpc>
                <a:spcPct val="100000"/>
              </a:lnSpc>
              <a:spcBef>
                <a:spcPts val="470"/>
              </a:spcBef>
              <a:buClr>
                <a:srgbClr val="000000"/>
              </a:buClr>
              <a:buAutoNum type="alphaLcParenR"/>
              <a:tabLst>
                <a:tab pos="54292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Utilizzando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link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ricevuto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mail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notifica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endParaRPr sz="1400" dirty="0">
              <a:latin typeface="Arial MT"/>
              <a:cs typeface="Arial MT"/>
            </a:endParaRPr>
          </a:p>
          <a:p>
            <a:pPr marL="542925" indent="-343535">
              <a:lnSpc>
                <a:spcPct val="100000"/>
              </a:lnSpc>
              <a:spcBef>
                <a:spcPts val="470"/>
              </a:spcBef>
              <a:buClr>
                <a:srgbClr val="000000"/>
              </a:buClr>
              <a:buAutoNum type="alphaLcParenR"/>
              <a:tabLst>
                <a:tab pos="54292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"Richieste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Corso"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sulla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homepage,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cliccando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sul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nome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dell'azienda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valutatrice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(indicato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blu)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(2).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443" y="2160947"/>
            <a:ext cx="11621135" cy="4420235"/>
            <a:chOff x="571443" y="2160947"/>
            <a:chExt cx="11621135" cy="4420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43" y="2160947"/>
              <a:ext cx="8020925" cy="34474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092" y="2325624"/>
              <a:ext cx="7705344" cy="313042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3475" y="3706329"/>
              <a:ext cx="6478524" cy="28742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5500" y="3898392"/>
              <a:ext cx="6135624" cy="25039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556509" y="3899154"/>
              <a:ext cx="8667115" cy="494030"/>
            </a:xfrm>
            <a:custGeom>
              <a:avLst/>
              <a:gdLst/>
              <a:ahLst/>
              <a:cxnLst/>
              <a:rect l="l" t="t" r="r" b="b"/>
              <a:pathLst>
                <a:path w="8667115" h="494029">
                  <a:moveTo>
                    <a:pt x="0" y="493776"/>
                  </a:moveTo>
                  <a:lnTo>
                    <a:pt x="1239012" y="493776"/>
                  </a:lnTo>
                  <a:lnTo>
                    <a:pt x="1239012" y="41148"/>
                  </a:lnTo>
                  <a:lnTo>
                    <a:pt x="0" y="41148"/>
                  </a:lnTo>
                  <a:lnTo>
                    <a:pt x="0" y="493776"/>
                  </a:lnTo>
                  <a:close/>
                </a:path>
                <a:path w="8667115" h="494029">
                  <a:moveTo>
                    <a:pt x="8391144" y="216408"/>
                  </a:moveTo>
                  <a:lnTo>
                    <a:pt x="8666988" y="216408"/>
                  </a:lnTo>
                  <a:lnTo>
                    <a:pt x="8666988" y="0"/>
                  </a:lnTo>
                  <a:lnTo>
                    <a:pt x="8391144" y="0"/>
                  </a:lnTo>
                  <a:lnTo>
                    <a:pt x="8391144" y="21640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85594" y="4115561"/>
              <a:ext cx="9039225" cy="418465"/>
            </a:xfrm>
            <a:custGeom>
              <a:avLst/>
              <a:gdLst/>
              <a:ahLst/>
              <a:cxnLst/>
              <a:rect l="l" t="t" r="r" b="b"/>
              <a:pathLst>
                <a:path w="9039225" h="418464">
                  <a:moveTo>
                    <a:pt x="409575" y="45720"/>
                  </a:moveTo>
                  <a:lnTo>
                    <a:pt x="390525" y="36195"/>
                  </a:lnTo>
                  <a:lnTo>
                    <a:pt x="333375" y="7620"/>
                  </a:lnTo>
                  <a:lnTo>
                    <a:pt x="352425" y="36195"/>
                  </a:lnTo>
                  <a:lnTo>
                    <a:pt x="0" y="36195"/>
                  </a:lnTo>
                  <a:lnTo>
                    <a:pt x="0" y="55245"/>
                  </a:lnTo>
                  <a:lnTo>
                    <a:pt x="352425" y="55245"/>
                  </a:lnTo>
                  <a:lnTo>
                    <a:pt x="333375" y="83820"/>
                  </a:lnTo>
                  <a:lnTo>
                    <a:pt x="390525" y="55245"/>
                  </a:lnTo>
                  <a:lnTo>
                    <a:pt x="409575" y="45720"/>
                  </a:lnTo>
                  <a:close/>
                </a:path>
                <a:path w="9039225" h="418464">
                  <a:moveTo>
                    <a:pt x="9038844" y="76200"/>
                  </a:moveTo>
                  <a:lnTo>
                    <a:pt x="9026144" y="50800"/>
                  </a:lnTo>
                  <a:lnTo>
                    <a:pt x="9000744" y="0"/>
                  </a:lnTo>
                  <a:lnTo>
                    <a:pt x="8962644" y="76200"/>
                  </a:lnTo>
                  <a:lnTo>
                    <a:pt x="8991219" y="57150"/>
                  </a:lnTo>
                  <a:lnTo>
                    <a:pt x="8991219" y="418465"/>
                  </a:lnTo>
                  <a:lnTo>
                    <a:pt x="9010269" y="418465"/>
                  </a:lnTo>
                  <a:lnTo>
                    <a:pt x="9010269" y="57150"/>
                  </a:lnTo>
                  <a:lnTo>
                    <a:pt x="9038844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78380" y="3822192"/>
              <a:ext cx="277368" cy="2773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39044" y="3863339"/>
              <a:ext cx="251459" cy="25146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95"/>
              </a:spcBef>
            </a:pPr>
            <a:r>
              <a:rPr dirty="0"/>
              <a:t>Questionario</a:t>
            </a:r>
            <a:r>
              <a:rPr spc="-100" dirty="0"/>
              <a:t> </a:t>
            </a:r>
            <a:r>
              <a:rPr spc="-10" dirty="0"/>
              <a:t>Generale</a:t>
            </a: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86206" y="747521"/>
            <a:ext cx="8558530" cy="1309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Arial MT"/>
              <a:cs typeface="Arial MT"/>
            </a:endParaRPr>
          </a:p>
          <a:p>
            <a:pPr marL="196215" marR="5080">
              <a:lnSpc>
                <a:spcPct val="112100"/>
              </a:lnSpc>
              <a:spcBef>
                <a:spcPts val="894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pagina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dettaglio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generale,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vengono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riportati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generale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compilare.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rispondere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seguire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seguenti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passaggi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endParaRPr sz="1400" dirty="0">
              <a:latin typeface="Arial MT"/>
              <a:cs typeface="Arial MT"/>
            </a:endParaRPr>
          </a:p>
          <a:p>
            <a:pPr marL="539115" indent="-342900">
              <a:lnSpc>
                <a:spcPct val="100000"/>
              </a:lnSpc>
              <a:spcBef>
                <a:spcPts val="190"/>
              </a:spcBef>
              <a:buClr>
                <a:srgbClr val="000000"/>
              </a:buClr>
              <a:buAutoNum type="alphaLcParenR"/>
              <a:tabLst>
                <a:tab pos="53911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cliccare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sul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nome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(1)</a:t>
            </a:r>
            <a:endParaRPr sz="1400" dirty="0">
              <a:latin typeface="Arial MT"/>
              <a:cs typeface="Arial MT"/>
            </a:endParaRPr>
          </a:p>
          <a:p>
            <a:pPr marL="539115" indent="-342900">
              <a:lnSpc>
                <a:spcPct val="100000"/>
              </a:lnSpc>
              <a:spcBef>
                <a:spcPts val="204"/>
              </a:spcBef>
              <a:buClr>
                <a:srgbClr val="000000"/>
              </a:buClr>
              <a:buAutoNum type="alphaLcParenR"/>
              <a:tabLst>
                <a:tab pos="53911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Successivamente,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sull'icona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matita,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che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aprirà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maschera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modifica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(2).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2379" y="3662010"/>
            <a:ext cx="7655559" cy="2615565"/>
            <a:chOff x="472379" y="3662010"/>
            <a:chExt cx="7655559" cy="2615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379" y="3662010"/>
              <a:ext cx="7554588" cy="26155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031" y="3826764"/>
              <a:ext cx="7239000" cy="22997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10605" y="3824478"/>
              <a:ext cx="2266315" cy="2170430"/>
            </a:xfrm>
            <a:custGeom>
              <a:avLst/>
              <a:gdLst/>
              <a:ahLst/>
              <a:cxnLst/>
              <a:rect l="l" t="t" r="r" b="b"/>
              <a:pathLst>
                <a:path w="2266315" h="2170429">
                  <a:moveTo>
                    <a:pt x="1659636" y="265176"/>
                  </a:moveTo>
                  <a:lnTo>
                    <a:pt x="2266188" y="265176"/>
                  </a:lnTo>
                  <a:lnTo>
                    <a:pt x="2266188" y="0"/>
                  </a:lnTo>
                  <a:lnTo>
                    <a:pt x="1659636" y="0"/>
                  </a:lnTo>
                  <a:lnTo>
                    <a:pt x="1659636" y="265176"/>
                  </a:lnTo>
                  <a:close/>
                </a:path>
                <a:path w="2266315" h="2170429">
                  <a:moveTo>
                    <a:pt x="0" y="2170176"/>
                  </a:moveTo>
                  <a:lnTo>
                    <a:pt x="1659636" y="2170176"/>
                  </a:lnTo>
                  <a:lnTo>
                    <a:pt x="1659636" y="1810512"/>
                  </a:lnTo>
                  <a:lnTo>
                    <a:pt x="0" y="1810512"/>
                  </a:lnTo>
                  <a:lnTo>
                    <a:pt x="0" y="217017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81138" y="4089654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4">
                  <a:moveTo>
                    <a:pt x="38100" y="50800"/>
                  </a:moveTo>
                  <a:lnTo>
                    <a:pt x="28575" y="57150"/>
                  </a:lnTo>
                  <a:lnTo>
                    <a:pt x="28575" y="446151"/>
                  </a:lnTo>
                  <a:lnTo>
                    <a:pt x="47625" y="446151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446404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446404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446404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446404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852" y="5620512"/>
              <a:ext cx="251460" cy="2514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6031" y="3770376"/>
              <a:ext cx="251459" cy="25146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210227" y="1636733"/>
            <a:ext cx="5088890" cy="1972310"/>
            <a:chOff x="6210227" y="1636733"/>
            <a:chExt cx="5088890" cy="197231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0227" y="1636733"/>
              <a:ext cx="5088781" cy="19720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4892" y="1801367"/>
              <a:ext cx="4773168" cy="16565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234678" y="2617469"/>
              <a:ext cx="274320" cy="216535"/>
            </a:xfrm>
            <a:custGeom>
              <a:avLst/>
              <a:gdLst/>
              <a:ahLst/>
              <a:cxnLst/>
              <a:rect l="l" t="t" r="r" b="b"/>
              <a:pathLst>
                <a:path w="274320" h="216535">
                  <a:moveTo>
                    <a:pt x="0" y="216408"/>
                  </a:moveTo>
                  <a:lnTo>
                    <a:pt x="274320" y="216408"/>
                  </a:lnTo>
                  <a:lnTo>
                    <a:pt x="274320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08998" y="2693669"/>
              <a:ext cx="494030" cy="76200"/>
            </a:xfrm>
            <a:custGeom>
              <a:avLst/>
              <a:gdLst/>
              <a:ahLst/>
              <a:cxnLst/>
              <a:rect l="l" t="t" r="r" b="b"/>
              <a:pathLst>
                <a:path w="49402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7150" y="47625"/>
                  </a:lnTo>
                  <a:lnTo>
                    <a:pt x="50800" y="47625"/>
                  </a:lnTo>
                  <a:lnTo>
                    <a:pt x="50800" y="28575"/>
                  </a:lnTo>
                  <a:lnTo>
                    <a:pt x="57150" y="28575"/>
                  </a:lnTo>
                  <a:lnTo>
                    <a:pt x="76200" y="0"/>
                  </a:lnTo>
                  <a:close/>
                </a:path>
                <a:path w="494029" h="76200">
                  <a:moveTo>
                    <a:pt x="50800" y="38100"/>
                  </a:moveTo>
                  <a:lnTo>
                    <a:pt x="50800" y="47625"/>
                  </a:lnTo>
                  <a:lnTo>
                    <a:pt x="57150" y="47625"/>
                  </a:lnTo>
                  <a:lnTo>
                    <a:pt x="50800" y="38100"/>
                  </a:lnTo>
                  <a:close/>
                </a:path>
                <a:path w="494029" h="76200">
                  <a:moveTo>
                    <a:pt x="493902" y="28575"/>
                  </a:moveTo>
                  <a:lnTo>
                    <a:pt x="57150" y="28575"/>
                  </a:lnTo>
                  <a:lnTo>
                    <a:pt x="50800" y="38100"/>
                  </a:lnTo>
                  <a:lnTo>
                    <a:pt x="57150" y="47625"/>
                  </a:lnTo>
                  <a:lnTo>
                    <a:pt x="493902" y="47625"/>
                  </a:lnTo>
                  <a:lnTo>
                    <a:pt x="493902" y="28575"/>
                  </a:lnTo>
                  <a:close/>
                </a:path>
                <a:path w="494029" h="76200">
                  <a:moveTo>
                    <a:pt x="57150" y="28575"/>
                  </a:moveTo>
                  <a:lnTo>
                    <a:pt x="50800" y="28575"/>
                  </a:lnTo>
                  <a:lnTo>
                    <a:pt x="50800" y="3810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77755" y="2403347"/>
              <a:ext cx="277368" cy="277367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8159750" y="4573778"/>
            <a:ext cx="3368040" cy="1491615"/>
            <a:chOff x="8159750" y="4573778"/>
            <a:chExt cx="3368040" cy="1491615"/>
          </a:xfrm>
        </p:grpSpPr>
        <p:sp>
          <p:nvSpPr>
            <p:cNvPr id="17" name="object 17"/>
            <p:cNvSpPr/>
            <p:nvPr/>
          </p:nvSpPr>
          <p:spPr>
            <a:xfrm>
              <a:off x="8172450" y="4586478"/>
              <a:ext cx="3342640" cy="1466215"/>
            </a:xfrm>
            <a:custGeom>
              <a:avLst/>
              <a:gdLst/>
              <a:ahLst/>
              <a:cxnLst/>
              <a:rect l="l" t="t" r="r" b="b"/>
              <a:pathLst>
                <a:path w="3342640" h="1466214">
                  <a:moveTo>
                    <a:pt x="3097783" y="0"/>
                  </a:moveTo>
                  <a:lnTo>
                    <a:pt x="244348" y="0"/>
                  </a:lnTo>
                  <a:lnTo>
                    <a:pt x="195088" y="4962"/>
                  </a:lnTo>
                  <a:lnTo>
                    <a:pt x="149215" y="19194"/>
                  </a:lnTo>
                  <a:lnTo>
                    <a:pt x="107708" y="41717"/>
                  </a:lnTo>
                  <a:lnTo>
                    <a:pt x="71548" y="71548"/>
                  </a:lnTo>
                  <a:lnTo>
                    <a:pt x="41717" y="107708"/>
                  </a:lnTo>
                  <a:lnTo>
                    <a:pt x="19194" y="149215"/>
                  </a:lnTo>
                  <a:lnTo>
                    <a:pt x="4962" y="195088"/>
                  </a:lnTo>
                  <a:lnTo>
                    <a:pt x="0" y="244348"/>
                  </a:lnTo>
                  <a:lnTo>
                    <a:pt x="0" y="1221740"/>
                  </a:lnTo>
                  <a:lnTo>
                    <a:pt x="4962" y="1270984"/>
                  </a:lnTo>
                  <a:lnTo>
                    <a:pt x="19194" y="1316851"/>
                  </a:lnTo>
                  <a:lnTo>
                    <a:pt x="41717" y="1358357"/>
                  </a:lnTo>
                  <a:lnTo>
                    <a:pt x="71548" y="1394520"/>
                  </a:lnTo>
                  <a:lnTo>
                    <a:pt x="107708" y="1424357"/>
                  </a:lnTo>
                  <a:lnTo>
                    <a:pt x="149215" y="1446885"/>
                  </a:lnTo>
                  <a:lnTo>
                    <a:pt x="195088" y="1461123"/>
                  </a:lnTo>
                  <a:lnTo>
                    <a:pt x="244348" y="1466088"/>
                  </a:lnTo>
                  <a:lnTo>
                    <a:pt x="3097783" y="1466088"/>
                  </a:lnTo>
                  <a:lnTo>
                    <a:pt x="3147043" y="1461123"/>
                  </a:lnTo>
                  <a:lnTo>
                    <a:pt x="3192916" y="1446885"/>
                  </a:lnTo>
                  <a:lnTo>
                    <a:pt x="3234423" y="1424357"/>
                  </a:lnTo>
                  <a:lnTo>
                    <a:pt x="3270583" y="1394520"/>
                  </a:lnTo>
                  <a:lnTo>
                    <a:pt x="3300414" y="1358357"/>
                  </a:lnTo>
                  <a:lnTo>
                    <a:pt x="3322937" y="1316851"/>
                  </a:lnTo>
                  <a:lnTo>
                    <a:pt x="3337169" y="1270984"/>
                  </a:lnTo>
                  <a:lnTo>
                    <a:pt x="3342131" y="1221740"/>
                  </a:lnTo>
                  <a:lnTo>
                    <a:pt x="3342131" y="244348"/>
                  </a:lnTo>
                  <a:lnTo>
                    <a:pt x="3337169" y="195088"/>
                  </a:lnTo>
                  <a:lnTo>
                    <a:pt x="3322937" y="149215"/>
                  </a:lnTo>
                  <a:lnTo>
                    <a:pt x="3300414" y="107708"/>
                  </a:lnTo>
                  <a:lnTo>
                    <a:pt x="3270583" y="71548"/>
                  </a:lnTo>
                  <a:lnTo>
                    <a:pt x="3234423" y="41717"/>
                  </a:lnTo>
                  <a:lnTo>
                    <a:pt x="3192916" y="19194"/>
                  </a:lnTo>
                  <a:lnTo>
                    <a:pt x="3147043" y="4962"/>
                  </a:lnTo>
                  <a:lnTo>
                    <a:pt x="3097783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72450" y="4586478"/>
              <a:ext cx="3342640" cy="1466215"/>
            </a:xfrm>
            <a:custGeom>
              <a:avLst/>
              <a:gdLst/>
              <a:ahLst/>
              <a:cxnLst/>
              <a:rect l="l" t="t" r="r" b="b"/>
              <a:pathLst>
                <a:path w="3342640" h="1466214">
                  <a:moveTo>
                    <a:pt x="0" y="244348"/>
                  </a:moveTo>
                  <a:lnTo>
                    <a:pt x="4962" y="195088"/>
                  </a:lnTo>
                  <a:lnTo>
                    <a:pt x="19194" y="149215"/>
                  </a:lnTo>
                  <a:lnTo>
                    <a:pt x="41717" y="107708"/>
                  </a:lnTo>
                  <a:lnTo>
                    <a:pt x="71548" y="71548"/>
                  </a:lnTo>
                  <a:lnTo>
                    <a:pt x="107708" y="41717"/>
                  </a:lnTo>
                  <a:lnTo>
                    <a:pt x="149215" y="19194"/>
                  </a:lnTo>
                  <a:lnTo>
                    <a:pt x="195088" y="4962"/>
                  </a:lnTo>
                  <a:lnTo>
                    <a:pt x="244348" y="0"/>
                  </a:lnTo>
                  <a:lnTo>
                    <a:pt x="3097783" y="0"/>
                  </a:lnTo>
                  <a:lnTo>
                    <a:pt x="3147043" y="4962"/>
                  </a:lnTo>
                  <a:lnTo>
                    <a:pt x="3192916" y="19194"/>
                  </a:lnTo>
                  <a:lnTo>
                    <a:pt x="3234423" y="41717"/>
                  </a:lnTo>
                  <a:lnTo>
                    <a:pt x="3270583" y="71548"/>
                  </a:lnTo>
                  <a:lnTo>
                    <a:pt x="3300414" y="107708"/>
                  </a:lnTo>
                  <a:lnTo>
                    <a:pt x="3322937" y="149215"/>
                  </a:lnTo>
                  <a:lnTo>
                    <a:pt x="3337169" y="195088"/>
                  </a:lnTo>
                  <a:lnTo>
                    <a:pt x="3342131" y="244348"/>
                  </a:lnTo>
                  <a:lnTo>
                    <a:pt x="3342131" y="1221740"/>
                  </a:lnTo>
                  <a:lnTo>
                    <a:pt x="3337169" y="1270984"/>
                  </a:lnTo>
                  <a:lnTo>
                    <a:pt x="3322937" y="1316851"/>
                  </a:lnTo>
                  <a:lnTo>
                    <a:pt x="3300414" y="1358357"/>
                  </a:lnTo>
                  <a:lnTo>
                    <a:pt x="3270583" y="1394520"/>
                  </a:lnTo>
                  <a:lnTo>
                    <a:pt x="3234423" y="1424357"/>
                  </a:lnTo>
                  <a:lnTo>
                    <a:pt x="3192916" y="1446885"/>
                  </a:lnTo>
                  <a:lnTo>
                    <a:pt x="3147043" y="1461123"/>
                  </a:lnTo>
                  <a:lnTo>
                    <a:pt x="3097783" y="1466088"/>
                  </a:lnTo>
                  <a:lnTo>
                    <a:pt x="244348" y="1466088"/>
                  </a:lnTo>
                  <a:lnTo>
                    <a:pt x="195088" y="1461123"/>
                  </a:lnTo>
                  <a:lnTo>
                    <a:pt x="149215" y="1446885"/>
                  </a:lnTo>
                  <a:lnTo>
                    <a:pt x="107708" y="1424357"/>
                  </a:lnTo>
                  <a:lnTo>
                    <a:pt x="71548" y="1394520"/>
                  </a:lnTo>
                  <a:lnTo>
                    <a:pt x="41717" y="1358357"/>
                  </a:lnTo>
                  <a:lnTo>
                    <a:pt x="19194" y="1316851"/>
                  </a:lnTo>
                  <a:lnTo>
                    <a:pt x="4962" y="1270984"/>
                  </a:lnTo>
                  <a:lnTo>
                    <a:pt x="0" y="1221740"/>
                  </a:lnTo>
                  <a:lnTo>
                    <a:pt x="0" y="244348"/>
                  </a:lnTo>
                  <a:close/>
                </a:path>
              </a:pathLst>
            </a:custGeom>
            <a:ln w="25400">
              <a:solidFill>
                <a:srgbClr val="4E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322691" y="4603750"/>
            <a:ext cx="3043555" cy="1421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L’utente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può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continuare</a:t>
            </a:r>
            <a:r>
              <a:rPr sz="14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ad</a:t>
            </a:r>
            <a:r>
              <a:rPr sz="14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aggiornare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il</a:t>
            </a:r>
            <a:r>
              <a:rPr sz="1400" spc="7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documento</a:t>
            </a:r>
            <a:r>
              <a:rPr sz="1400" spc="7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attraverso</a:t>
            </a:r>
            <a:r>
              <a:rPr sz="1400" spc="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le</a:t>
            </a:r>
            <a:r>
              <a:rPr sz="1400" spc="7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icone</a:t>
            </a:r>
            <a:r>
              <a:rPr sz="1400" spc="7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destra</a:t>
            </a:r>
            <a:r>
              <a:rPr sz="14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del</a:t>
            </a:r>
            <a:r>
              <a:rPr sz="14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file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allegato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(2):</a:t>
            </a:r>
            <a:endParaRPr sz="14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305"/>
              </a:spcBef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Sostituire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il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file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allegato</a:t>
            </a:r>
            <a:endParaRPr sz="14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Aggiungere</a:t>
            </a:r>
            <a:r>
              <a:rPr sz="14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commento</a:t>
            </a:r>
            <a:endParaRPr sz="14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300"/>
              </a:spcBef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Eliminare</a:t>
            </a:r>
            <a:r>
              <a:rPr sz="14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il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file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allegato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95"/>
              </a:spcBef>
            </a:pPr>
            <a:r>
              <a:rPr dirty="0"/>
              <a:t>Questionario</a:t>
            </a:r>
            <a:r>
              <a:rPr spc="-100" dirty="0"/>
              <a:t> </a:t>
            </a:r>
            <a:r>
              <a:rPr spc="-10" dirty="0"/>
              <a:t>Generale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86206" y="677309"/>
            <a:ext cx="10819765" cy="1569019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endParaRPr sz="1400" dirty="0">
              <a:latin typeface="Arial MT"/>
              <a:cs typeface="Arial MT"/>
            </a:endParaRPr>
          </a:p>
          <a:p>
            <a:pPr marL="459105" indent="-342900">
              <a:lnSpc>
                <a:spcPct val="100000"/>
              </a:lnSpc>
              <a:spcBef>
                <a:spcPts val="560"/>
              </a:spcBef>
              <a:buClr>
                <a:srgbClr val="000000"/>
              </a:buClr>
              <a:buAutoNum type="alphaLcParenR" startAt="3"/>
              <a:tabLst>
                <a:tab pos="45910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Procedere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compilazione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questionario:</a:t>
            </a:r>
            <a:endParaRPr sz="1400" dirty="0">
              <a:latin typeface="Arial MT"/>
              <a:cs typeface="Arial MT"/>
            </a:endParaRPr>
          </a:p>
          <a:p>
            <a:pPr marL="916305" marR="5080" lvl="1" indent="-342900">
              <a:lnSpc>
                <a:spcPct val="100000"/>
              </a:lnSpc>
              <a:spcBef>
                <a:spcPts val="450"/>
              </a:spcBef>
              <a:buClr>
                <a:srgbClr val="000000"/>
              </a:buClr>
              <a:buFont typeface="Calibri"/>
              <a:buChar char="▪"/>
              <a:tabLst>
                <a:tab pos="91630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Alcune</a:t>
            </a:r>
            <a:r>
              <a:rPr sz="1400" spc="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domande</a:t>
            </a:r>
            <a:r>
              <a:rPr sz="1400" spc="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richiedono</a:t>
            </a:r>
            <a:r>
              <a:rPr sz="1400" spc="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l'inserimento</a:t>
            </a:r>
            <a:r>
              <a:rPr sz="1400" spc="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</a:t>
            </a:r>
            <a:r>
              <a:rPr sz="1400" spc="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documento</a:t>
            </a:r>
            <a:r>
              <a:rPr sz="1400" spc="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specificando</a:t>
            </a:r>
            <a:r>
              <a:rPr sz="1400" spc="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scadenza</a:t>
            </a:r>
            <a:r>
              <a:rPr sz="1400" spc="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nei</a:t>
            </a:r>
            <a:r>
              <a:rPr sz="1400" spc="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campi</a:t>
            </a:r>
            <a:r>
              <a:rPr sz="1400" spc="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pertinenti:</a:t>
            </a:r>
            <a:r>
              <a:rPr sz="1400" spc="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cliccare</a:t>
            </a:r>
            <a:r>
              <a:rPr sz="1400" spc="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sull'icona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graffetta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(1)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aggiungere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documento.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400" dirty="0">
              <a:latin typeface="Arial MT"/>
              <a:cs typeface="Arial MT"/>
            </a:endParaRPr>
          </a:p>
          <a:p>
            <a:pPr marL="116205">
              <a:lnSpc>
                <a:spcPct val="100000"/>
              </a:lnSpc>
              <a:tabLst>
                <a:tab pos="459105" algn="l"/>
              </a:tabLst>
            </a:pPr>
            <a:r>
              <a:rPr sz="1400" spc="-25" dirty="0">
                <a:latin typeface="Arial MT"/>
                <a:cs typeface="Arial MT"/>
              </a:rPr>
              <a:t>c)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salvare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compilazione,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«Salva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ed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Esci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(3)».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82551" y="2331666"/>
            <a:ext cx="10342245" cy="4357370"/>
            <a:chOff x="1182551" y="2331666"/>
            <a:chExt cx="10342245" cy="43573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2551" y="2331666"/>
              <a:ext cx="10342008" cy="43571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47216" y="2496312"/>
              <a:ext cx="10026396" cy="403856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363961" y="2472689"/>
              <a:ext cx="1010919" cy="327660"/>
            </a:xfrm>
            <a:custGeom>
              <a:avLst/>
              <a:gdLst/>
              <a:ahLst/>
              <a:cxnLst/>
              <a:rect l="l" t="t" r="r" b="b"/>
              <a:pathLst>
                <a:path w="1010920" h="327660">
                  <a:moveTo>
                    <a:pt x="0" y="327660"/>
                  </a:moveTo>
                  <a:lnTo>
                    <a:pt x="1010411" y="327660"/>
                  </a:lnTo>
                  <a:lnTo>
                    <a:pt x="1010411" y="0"/>
                  </a:lnTo>
                  <a:lnTo>
                    <a:pt x="0" y="0"/>
                  </a:lnTo>
                  <a:lnTo>
                    <a:pt x="0" y="32766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69930" y="2800350"/>
              <a:ext cx="76200" cy="446405"/>
            </a:xfrm>
            <a:custGeom>
              <a:avLst/>
              <a:gdLst/>
              <a:ahLst/>
              <a:cxnLst/>
              <a:rect l="l" t="t" r="r" b="b"/>
              <a:pathLst>
                <a:path w="76200" h="446405">
                  <a:moveTo>
                    <a:pt x="38100" y="50800"/>
                  </a:moveTo>
                  <a:lnTo>
                    <a:pt x="28575" y="57150"/>
                  </a:lnTo>
                  <a:lnTo>
                    <a:pt x="28575" y="446150"/>
                  </a:lnTo>
                  <a:lnTo>
                    <a:pt x="47625" y="446150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446405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446405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446405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446405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4516" y="2746248"/>
              <a:ext cx="277368" cy="27736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95"/>
              </a:spcBef>
            </a:pPr>
            <a:r>
              <a:rPr dirty="0"/>
              <a:t>Questionario</a:t>
            </a:r>
            <a:r>
              <a:rPr spc="-100" dirty="0"/>
              <a:t> </a:t>
            </a:r>
            <a:r>
              <a:rPr spc="-10" dirty="0"/>
              <a:t>Generale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86206" y="638386"/>
            <a:ext cx="10819765" cy="165686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400" dirty="0">
              <a:latin typeface="Arial MT"/>
              <a:cs typeface="Arial MT"/>
            </a:endParaRPr>
          </a:p>
          <a:p>
            <a:pPr marL="196215">
              <a:lnSpc>
                <a:spcPts val="1660"/>
              </a:lnSpc>
              <a:spcBef>
                <a:spcPts val="869"/>
              </a:spcBef>
              <a:tabLst>
                <a:tab pos="539115" algn="l"/>
              </a:tabLst>
            </a:pPr>
            <a:r>
              <a:rPr sz="1400" spc="-25" dirty="0">
                <a:latin typeface="Arial MT"/>
                <a:cs typeface="Arial MT"/>
              </a:rPr>
              <a:t>e)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Una</a:t>
            </a:r>
            <a:r>
              <a:rPr sz="1400" spc="1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volta</a:t>
            </a:r>
            <a:r>
              <a:rPr sz="1400" spc="1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completati</a:t>
            </a:r>
            <a:r>
              <a:rPr sz="1400" spc="1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tutti</a:t>
            </a:r>
            <a:r>
              <a:rPr sz="1400" spc="1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1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questionari,</a:t>
            </a:r>
            <a:r>
              <a:rPr sz="1400" spc="1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selezionare</a:t>
            </a:r>
            <a:r>
              <a:rPr sz="1400" spc="1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«Invia</a:t>
            </a:r>
            <a:r>
              <a:rPr sz="1400" spc="1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Questionari»</a:t>
            </a:r>
            <a:r>
              <a:rPr sz="1400" spc="1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1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inviare</a:t>
            </a:r>
            <a:r>
              <a:rPr sz="1400" spc="1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le</a:t>
            </a:r>
            <a:r>
              <a:rPr sz="1400" spc="1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risposte</a:t>
            </a:r>
            <a:r>
              <a:rPr sz="1400" spc="1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1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richiesta</a:t>
            </a:r>
            <a:r>
              <a:rPr sz="1400" spc="1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1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compilazione</a:t>
            </a:r>
            <a:r>
              <a:rPr sz="1400" spc="1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endParaRPr sz="1400" dirty="0">
              <a:latin typeface="Arial MT"/>
              <a:cs typeface="Arial MT"/>
            </a:endParaRPr>
          </a:p>
          <a:p>
            <a:pPr marL="539115">
              <a:lnSpc>
                <a:spcPts val="1660"/>
              </a:lnSpc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400" dirty="0">
              <a:latin typeface="Arial MT"/>
              <a:cs typeface="Arial MT"/>
            </a:endParaRPr>
          </a:p>
          <a:p>
            <a:pPr marL="196215" marR="5715">
              <a:lnSpc>
                <a:spcPts val="2030"/>
              </a:lnSpc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Nota:</a:t>
            </a:r>
            <a:r>
              <a:rPr sz="1400" spc="1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Una</a:t>
            </a:r>
            <a:r>
              <a:rPr sz="1400" spc="1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volta</a:t>
            </a:r>
            <a:r>
              <a:rPr sz="1400" spc="1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inviati</a:t>
            </a:r>
            <a:r>
              <a:rPr sz="1400" spc="1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1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questionari,</a:t>
            </a:r>
            <a:r>
              <a:rPr sz="1400" spc="1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non</a:t>
            </a:r>
            <a:r>
              <a:rPr sz="1400" spc="1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saranno</a:t>
            </a:r>
            <a:r>
              <a:rPr sz="1400" spc="1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più</a:t>
            </a:r>
            <a:r>
              <a:rPr sz="1400" spc="1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visibili.</a:t>
            </a:r>
            <a:r>
              <a:rPr sz="1400" spc="1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1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aggiornare</a:t>
            </a:r>
            <a:r>
              <a:rPr sz="1400" spc="1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1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questionari,</a:t>
            </a:r>
            <a:r>
              <a:rPr sz="1400" spc="1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sarà</a:t>
            </a:r>
            <a:r>
              <a:rPr sz="1400" spc="1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necessario</a:t>
            </a:r>
            <a:r>
              <a:rPr sz="1400" spc="1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effettuare</a:t>
            </a:r>
            <a:r>
              <a:rPr sz="1400" spc="1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una</a:t>
            </a:r>
            <a:r>
              <a:rPr sz="1400" spc="1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richiesta.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(consultare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slide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dirty="0">
                <a:solidFill>
                  <a:srgbClr val="009999"/>
                </a:solidFill>
                <a:latin typeface="Arial MT"/>
                <a:cs typeface="Arial MT"/>
                <a:hlinkClick r:id="rId6" action="ppaction://hlinksldjump"/>
              </a:rPr>
              <a:t>e)</a:t>
            </a:r>
            <a:r>
              <a:rPr sz="1400" spc="-35" dirty="0">
                <a:solidFill>
                  <a:srgbClr val="009999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sz="1400" dirty="0">
                <a:solidFill>
                  <a:srgbClr val="009999"/>
                </a:solidFill>
                <a:latin typeface="Arial MT"/>
                <a:cs typeface="Arial MT"/>
                <a:hlinkClick r:id="rId6" action="ppaction://hlinksldjump"/>
              </a:rPr>
              <a:t>aggiornamento</a:t>
            </a:r>
            <a:r>
              <a:rPr sz="1400" spc="-70" dirty="0">
                <a:solidFill>
                  <a:srgbClr val="009999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sz="1400" dirty="0">
                <a:solidFill>
                  <a:srgbClr val="009999"/>
                </a:solidFill>
                <a:latin typeface="Arial MT"/>
                <a:cs typeface="Arial MT"/>
                <a:hlinkClick r:id="rId6" action="ppaction://hlinksldjump"/>
              </a:rPr>
              <a:t>dei</a:t>
            </a:r>
            <a:r>
              <a:rPr sz="1400" spc="-20" dirty="0">
                <a:solidFill>
                  <a:srgbClr val="009999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sz="1400" dirty="0">
                <a:solidFill>
                  <a:srgbClr val="009999"/>
                </a:solidFill>
                <a:latin typeface="Arial MT"/>
                <a:cs typeface="Arial MT"/>
                <a:hlinkClick r:id="rId6" action="ppaction://hlinksldjump"/>
              </a:rPr>
              <a:t>questionari</a:t>
            </a:r>
            <a:r>
              <a:rPr sz="1400" spc="-55" dirty="0">
                <a:solidFill>
                  <a:srgbClr val="009999"/>
                </a:solid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sz="1400" spc="-10" dirty="0">
                <a:solidFill>
                  <a:srgbClr val="009999"/>
                </a:solidFill>
                <a:latin typeface="Arial MT"/>
                <a:cs typeface="Arial MT"/>
                <a:hlinkClick r:id="rId6" action="ppaction://hlinksldjump"/>
              </a:rPr>
              <a:t>generali</a:t>
            </a:r>
            <a:r>
              <a:rPr sz="1800" spc="-10" dirty="0">
                <a:latin typeface="Calibri"/>
                <a:cs typeface="Calibri"/>
              </a:rPr>
              <a:t>»).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1369" y="2732512"/>
            <a:ext cx="5276850" cy="4125595"/>
            <a:chOff x="1051369" y="2732512"/>
            <a:chExt cx="5276850" cy="41255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7244" y="2732512"/>
              <a:ext cx="2882363" cy="22478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2076" y="2897123"/>
              <a:ext cx="2566416" cy="19324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585466" y="3829049"/>
              <a:ext cx="1289685" cy="356870"/>
            </a:xfrm>
            <a:custGeom>
              <a:avLst/>
              <a:gdLst/>
              <a:ahLst/>
              <a:cxnLst/>
              <a:rect l="l" t="t" r="r" b="b"/>
              <a:pathLst>
                <a:path w="1289685" h="356870">
                  <a:moveTo>
                    <a:pt x="0" y="356616"/>
                  </a:moveTo>
                  <a:lnTo>
                    <a:pt x="1289304" y="356616"/>
                  </a:lnTo>
                  <a:lnTo>
                    <a:pt x="1289304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132" y="4885997"/>
              <a:ext cx="5271516" cy="19720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8156" y="5077967"/>
              <a:ext cx="4901184" cy="162915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74770" y="4004309"/>
              <a:ext cx="1652270" cy="1861820"/>
            </a:xfrm>
            <a:custGeom>
              <a:avLst/>
              <a:gdLst/>
              <a:ahLst/>
              <a:cxnLst/>
              <a:rect l="l" t="t" r="r" b="b"/>
              <a:pathLst>
                <a:path w="1652270" h="1861820">
                  <a:moveTo>
                    <a:pt x="428625" y="28575"/>
                  </a:moveTo>
                  <a:lnTo>
                    <a:pt x="57150" y="28575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57150" y="47625"/>
                  </a:lnTo>
                  <a:lnTo>
                    <a:pt x="428625" y="47625"/>
                  </a:lnTo>
                  <a:lnTo>
                    <a:pt x="428625" y="28575"/>
                  </a:lnTo>
                  <a:close/>
                </a:path>
                <a:path w="1652270" h="1861820">
                  <a:moveTo>
                    <a:pt x="1652016" y="1525524"/>
                  </a:moveTo>
                  <a:lnTo>
                    <a:pt x="1639316" y="1500124"/>
                  </a:lnTo>
                  <a:lnTo>
                    <a:pt x="1613916" y="1449324"/>
                  </a:lnTo>
                  <a:lnTo>
                    <a:pt x="1575816" y="1525524"/>
                  </a:lnTo>
                  <a:lnTo>
                    <a:pt x="1604391" y="1506474"/>
                  </a:lnTo>
                  <a:lnTo>
                    <a:pt x="1604391" y="1861654"/>
                  </a:lnTo>
                  <a:lnTo>
                    <a:pt x="1623441" y="1861654"/>
                  </a:lnTo>
                  <a:lnTo>
                    <a:pt x="1623441" y="1506474"/>
                  </a:lnTo>
                  <a:lnTo>
                    <a:pt x="1652016" y="15255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06517" y="5078729"/>
              <a:ext cx="1226820" cy="375285"/>
            </a:xfrm>
            <a:custGeom>
              <a:avLst/>
              <a:gdLst/>
              <a:ahLst/>
              <a:cxnLst/>
              <a:rect l="l" t="t" r="r" b="b"/>
              <a:pathLst>
                <a:path w="1226820" h="375285">
                  <a:moveTo>
                    <a:pt x="0" y="374904"/>
                  </a:moveTo>
                  <a:lnTo>
                    <a:pt x="1226819" y="374904"/>
                  </a:lnTo>
                  <a:lnTo>
                    <a:pt x="1226819" y="0"/>
                  </a:lnTo>
                  <a:lnTo>
                    <a:pt x="0" y="0"/>
                  </a:lnTo>
                  <a:lnTo>
                    <a:pt x="0" y="37490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3776" y="2878835"/>
              <a:ext cx="275844" cy="2773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79976" y="5052059"/>
              <a:ext cx="275844" cy="27584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33755" y="829411"/>
            <a:ext cx="9176385" cy="162623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candidarsi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noProof="0" dirty="0">
                <a:solidFill>
                  <a:srgbClr val="0D0D0D"/>
                </a:solidFill>
                <a:latin typeface="Arial MT"/>
                <a:cs typeface="Arial MT"/>
              </a:rPr>
              <a:t>una</a:t>
            </a:r>
            <a:r>
              <a:rPr lang="it-IT" sz="1400" spc="-35" noProof="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spc="-10" noProof="0" dirty="0">
                <a:solidFill>
                  <a:srgbClr val="0D0D0D"/>
                </a:solidFill>
                <a:latin typeface="Arial MT"/>
                <a:cs typeface="Arial MT"/>
              </a:rPr>
              <a:t>Categoria:</a:t>
            </a:r>
            <a:endParaRPr lang="it-IT" sz="1400" noProof="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/>
              <a:tabLst>
                <a:tab pos="354965" algn="l"/>
                <a:tab pos="376936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l’Icona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barra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laterale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	».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menu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apertasi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individuare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Mie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Categorie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»(1).</a:t>
            </a:r>
            <a:endParaRPr sz="14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/>
              <a:tabLst>
                <a:tab pos="35496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destra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schermata,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pulsante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Aggiungi</a:t>
            </a:r>
            <a:r>
              <a:rPr sz="14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Categoria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(2).</a:t>
            </a:r>
            <a:endParaRPr sz="14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/>
              <a:tabLst>
                <a:tab pos="35496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Dalla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lista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disponibili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selezionare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desiderata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(3).</a:t>
            </a:r>
            <a:endParaRPr sz="14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/>
              <a:tabLst>
                <a:tab pos="35496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sul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pulsante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Conferma</a:t>
            </a:r>
            <a:r>
              <a:rPr sz="1400" b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Selezione</a:t>
            </a:r>
            <a:r>
              <a:rPr sz="1400" b="1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Corrente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(3)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completare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processo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candidatura.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23944" y="1181100"/>
            <a:ext cx="393191" cy="31699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35151" y="96773"/>
            <a:ext cx="647763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lang="it-IT" sz="2400" dirty="0">
                <a:latin typeface="Arial MT"/>
                <a:cs typeface="Arial MT"/>
              </a:rPr>
              <a:t>Qualifica</a:t>
            </a:r>
            <a:r>
              <a:rPr lang="it-IT" sz="2400" spc="-20" dirty="0">
                <a:latin typeface="Arial MT"/>
                <a:cs typeface="Arial MT"/>
              </a:rPr>
              <a:t> </a:t>
            </a:r>
            <a:r>
              <a:rPr lang="it-IT" sz="2400" dirty="0">
                <a:latin typeface="Arial MT"/>
                <a:cs typeface="Arial MT"/>
              </a:rPr>
              <a:t>in</a:t>
            </a:r>
            <a:r>
              <a:rPr lang="it-IT" sz="2400" spc="-25" dirty="0">
                <a:latin typeface="Arial MT"/>
                <a:cs typeface="Arial MT"/>
              </a:rPr>
              <a:t> </a:t>
            </a:r>
            <a:r>
              <a:rPr lang="it-IT" sz="2400" dirty="0">
                <a:latin typeface="Arial MT"/>
                <a:cs typeface="Arial MT"/>
              </a:rPr>
              <a:t>una</a:t>
            </a:r>
            <a:r>
              <a:rPr lang="it-IT" sz="2400" spc="-25" dirty="0">
                <a:latin typeface="Arial MT"/>
                <a:cs typeface="Arial MT"/>
              </a:rPr>
              <a:t> </a:t>
            </a:r>
            <a:r>
              <a:rPr lang="it-IT" sz="2400" spc="-10" dirty="0">
                <a:latin typeface="Arial MT"/>
                <a:cs typeface="Arial MT"/>
              </a:rPr>
              <a:t>categoria</a:t>
            </a:r>
            <a:endParaRPr spc="-10" dirty="0"/>
          </a:p>
        </p:txBody>
      </p:sp>
      <p:grpSp>
        <p:nvGrpSpPr>
          <p:cNvPr id="15" name="object 15"/>
          <p:cNvGrpSpPr/>
          <p:nvPr/>
        </p:nvGrpSpPr>
        <p:grpSpPr>
          <a:xfrm>
            <a:off x="7641590" y="5349494"/>
            <a:ext cx="263525" cy="233045"/>
            <a:chOff x="7641590" y="5349494"/>
            <a:chExt cx="263525" cy="23304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54290" y="5362194"/>
              <a:ext cx="237743" cy="20726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7654290" y="5362194"/>
              <a:ext cx="238125" cy="207645"/>
            </a:xfrm>
            <a:custGeom>
              <a:avLst/>
              <a:gdLst/>
              <a:ahLst/>
              <a:cxnLst/>
              <a:rect l="l" t="t" r="r" b="b"/>
              <a:pathLst>
                <a:path w="238125" h="207645">
                  <a:moveTo>
                    <a:pt x="0" y="103631"/>
                  </a:moveTo>
                  <a:lnTo>
                    <a:pt x="9340" y="63275"/>
                  </a:lnTo>
                  <a:lnTo>
                    <a:pt x="34813" y="30337"/>
                  </a:lnTo>
                  <a:lnTo>
                    <a:pt x="72598" y="8137"/>
                  </a:lnTo>
                  <a:lnTo>
                    <a:pt x="118871" y="0"/>
                  </a:lnTo>
                  <a:lnTo>
                    <a:pt x="165145" y="8137"/>
                  </a:lnTo>
                  <a:lnTo>
                    <a:pt x="202930" y="30337"/>
                  </a:lnTo>
                  <a:lnTo>
                    <a:pt x="228403" y="63275"/>
                  </a:lnTo>
                  <a:lnTo>
                    <a:pt x="237743" y="103631"/>
                  </a:lnTo>
                  <a:lnTo>
                    <a:pt x="228403" y="143988"/>
                  </a:lnTo>
                  <a:lnTo>
                    <a:pt x="202930" y="176926"/>
                  </a:lnTo>
                  <a:lnTo>
                    <a:pt x="165145" y="199126"/>
                  </a:lnTo>
                  <a:lnTo>
                    <a:pt x="118871" y="207263"/>
                  </a:lnTo>
                  <a:lnTo>
                    <a:pt x="72598" y="199126"/>
                  </a:lnTo>
                  <a:lnTo>
                    <a:pt x="34813" y="176926"/>
                  </a:lnTo>
                  <a:lnTo>
                    <a:pt x="9340" y="143988"/>
                  </a:lnTo>
                  <a:lnTo>
                    <a:pt x="0" y="103631"/>
                  </a:lnTo>
                  <a:close/>
                </a:path>
              </a:pathLst>
            </a:custGeom>
            <a:ln w="253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553706" y="5362194"/>
            <a:ext cx="1400810" cy="35242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6210">
              <a:lnSpc>
                <a:spcPts val="1855"/>
              </a:lnSpc>
            </a:pPr>
            <a:r>
              <a:rPr sz="1800" spc="-5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29171" y="2881833"/>
            <a:ext cx="5663565" cy="3016250"/>
            <a:chOff x="6329171" y="2881833"/>
            <a:chExt cx="5663565" cy="3016250"/>
          </a:xfrm>
        </p:grpSpPr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9171" y="2881833"/>
              <a:ext cx="5663183" cy="301599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521195" y="3073907"/>
              <a:ext cx="5292852" cy="264566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071610" y="3429761"/>
              <a:ext cx="1902460" cy="2178050"/>
            </a:xfrm>
            <a:custGeom>
              <a:avLst/>
              <a:gdLst/>
              <a:ahLst/>
              <a:cxnLst/>
              <a:rect l="l" t="t" r="r" b="b"/>
              <a:pathLst>
                <a:path w="1902459" h="2178050">
                  <a:moveTo>
                    <a:pt x="428625" y="2130171"/>
                  </a:moveTo>
                  <a:lnTo>
                    <a:pt x="57150" y="2130171"/>
                  </a:lnTo>
                  <a:lnTo>
                    <a:pt x="76200" y="2101596"/>
                  </a:lnTo>
                  <a:lnTo>
                    <a:pt x="0" y="2139696"/>
                  </a:lnTo>
                  <a:lnTo>
                    <a:pt x="76200" y="2177796"/>
                  </a:lnTo>
                  <a:lnTo>
                    <a:pt x="57150" y="2149221"/>
                  </a:lnTo>
                  <a:lnTo>
                    <a:pt x="428625" y="2149221"/>
                  </a:lnTo>
                  <a:lnTo>
                    <a:pt x="428625" y="2130171"/>
                  </a:lnTo>
                  <a:close/>
                </a:path>
                <a:path w="1902459" h="2178050">
                  <a:moveTo>
                    <a:pt x="1901952" y="76200"/>
                  </a:moveTo>
                  <a:lnTo>
                    <a:pt x="1889252" y="50800"/>
                  </a:lnTo>
                  <a:lnTo>
                    <a:pt x="1863852" y="0"/>
                  </a:lnTo>
                  <a:lnTo>
                    <a:pt x="1825752" y="76200"/>
                  </a:lnTo>
                  <a:lnTo>
                    <a:pt x="1854327" y="57150"/>
                  </a:lnTo>
                  <a:lnTo>
                    <a:pt x="1854327" y="340233"/>
                  </a:lnTo>
                  <a:lnTo>
                    <a:pt x="1873377" y="340233"/>
                  </a:lnTo>
                  <a:lnTo>
                    <a:pt x="1873377" y="57150"/>
                  </a:lnTo>
                  <a:lnTo>
                    <a:pt x="1901952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23753" y="3114294"/>
              <a:ext cx="1454150" cy="315595"/>
            </a:xfrm>
            <a:custGeom>
              <a:avLst/>
              <a:gdLst/>
              <a:ahLst/>
              <a:cxnLst/>
              <a:rect l="l" t="t" r="r" b="b"/>
              <a:pathLst>
                <a:path w="1454150" h="315595">
                  <a:moveTo>
                    <a:pt x="0" y="315467"/>
                  </a:moveTo>
                  <a:lnTo>
                    <a:pt x="1453896" y="315467"/>
                  </a:lnTo>
                  <a:lnTo>
                    <a:pt x="1453896" y="0"/>
                  </a:lnTo>
                  <a:lnTo>
                    <a:pt x="0" y="0"/>
                  </a:lnTo>
                  <a:lnTo>
                    <a:pt x="0" y="31546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01355" y="3076956"/>
              <a:ext cx="284988" cy="286512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8662" y="1981200"/>
            <a:ext cx="9656445" cy="4300855"/>
            <a:chOff x="1348662" y="2557209"/>
            <a:chExt cx="9656445" cy="4300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8662" y="2557209"/>
              <a:ext cx="9656218" cy="430079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3332" y="2721889"/>
              <a:ext cx="9340596" cy="406501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08761" y="790803"/>
            <a:ext cx="11150600" cy="977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 MT"/>
              <a:buAutoNum type="alphaLcParenR" startAt="5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Rispondi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categoria.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(Nota: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tutte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le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sezioni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riportato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rimando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compilazione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questionario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generale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fine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ottenere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categoria.)</a:t>
            </a:r>
            <a:endParaRPr sz="1400" dirty="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 startAt="5"/>
              <a:tabLst>
                <a:tab pos="35496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Salva»</a:t>
            </a:r>
            <a:r>
              <a:rPr sz="1400" b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conservare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le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risposte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(2).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06130" y="2110993"/>
            <a:ext cx="9589135" cy="1704975"/>
            <a:chOff x="1806130" y="2687002"/>
            <a:chExt cx="9589135" cy="1704975"/>
          </a:xfrm>
        </p:grpSpPr>
        <p:sp>
          <p:nvSpPr>
            <p:cNvPr id="7" name="object 7"/>
            <p:cNvSpPr/>
            <p:nvPr/>
          </p:nvSpPr>
          <p:spPr>
            <a:xfrm>
              <a:off x="1820417" y="2701289"/>
              <a:ext cx="9031605" cy="1676400"/>
            </a:xfrm>
            <a:custGeom>
              <a:avLst/>
              <a:gdLst/>
              <a:ahLst/>
              <a:cxnLst/>
              <a:rect l="l" t="t" r="r" b="b"/>
              <a:pathLst>
                <a:path w="9031605" h="1676400">
                  <a:moveTo>
                    <a:pt x="8586216" y="332232"/>
                  </a:moveTo>
                  <a:lnTo>
                    <a:pt x="9031223" y="332232"/>
                  </a:lnTo>
                  <a:lnTo>
                    <a:pt x="9031223" y="0"/>
                  </a:lnTo>
                  <a:lnTo>
                    <a:pt x="8586216" y="0"/>
                  </a:lnTo>
                  <a:lnTo>
                    <a:pt x="8586216" y="332232"/>
                  </a:lnTo>
                  <a:close/>
                </a:path>
                <a:path w="9031605" h="1676400">
                  <a:moveTo>
                    <a:pt x="0" y="1676400"/>
                  </a:moveTo>
                  <a:lnTo>
                    <a:pt x="8581644" y="1676400"/>
                  </a:lnTo>
                  <a:lnTo>
                    <a:pt x="8581644" y="1027176"/>
                  </a:lnTo>
                  <a:lnTo>
                    <a:pt x="0" y="1027176"/>
                  </a:lnTo>
                  <a:lnTo>
                    <a:pt x="0" y="16764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51641" y="2753105"/>
              <a:ext cx="543560" cy="76200"/>
            </a:xfrm>
            <a:custGeom>
              <a:avLst/>
              <a:gdLst/>
              <a:ahLst/>
              <a:cxnLst/>
              <a:rect l="l" t="t" r="r" b="b"/>
              <a:pathLst>
                <a:path w="54355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7150" y="47625"/>
                  </a:lnTo>
                  <a:lnTo>
                    <a:pt x="50800" y="47625"/>
                  </a:lnTo>
                  <a:lnTo>
                    <a:pt x="50800" y="28575"/>
                  </a:lnTo>
                  <a:lnTo>
                    <a:pt x="57150" y="28575"/>
                  </a:lnTo>
                  <a:lnTo>
                    <a:pt x="76200" y="0"/>
                  </a:lnTo>
                  <a:close/>
                </a:path>
                <a:path w="543559" h="76200">
                  <a:moveTo>
                    <a:pt x="50800" y="38100"/>
                  </a:moveTo>
                  <a:lnTo>
                    <a:pt x="50800" y="47625"/>
                  </a:lnTo>
                  <a:lnTo>
                    <a:pt x="57150" y="47625"/>
                  </a:lnTo>
                  <a:lnTo>
                    <a:pt x="50800" y="38100"/>
                  </a:lnTo>
                  <a:close/>
                </a:path>
                <a:path w="543559" h="76200">
                  <a:moveTo>
                    <a:pt x="543051" y="28575"/>
                  </a:moveTo>
                  <a:lnTo>
                    <a:pt x="57150" y="28575"/>
                  </a:lnTo>
                  <a:lnTo>
                    <a:pt x="50800" y="38100"/>
                  </a:lnTo>
                  <a:lnTo>
                    <a:pt x="57150" y="47625"/>
                  </a:lnTo>
                  <a:lnTo>
                    <a:pt x="543051" y="47625"/>
                  </a:lnTo>
                  <a:lnTo>
                    <a:pt x="543051" y="28575"/>
                  </a:lnTo>
                  <a:close/>
                </a:path>
                <a:path w="543559" h="76200">
                  <a:moveTo>
                    <a:pt x="57150" y="28575"/>
                  </a:moveTo>
                  <a:lnTo>
                    <a:pt x="50800" y="28575"/>
                  </a:lnTo>
                  <a:lnTo>
                    <a:pt x="50800" y="3810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26396" y="2755391"/>
              <a:ext cx="277368" cy="277367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35151" y="104393"/>
            <a:ext cx="6477635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lang="it-IT" dirty="0"/>
              <a:t>Qualifica in una categoria</a:t>
            </a:r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08C10-A619-6E44-4A81-14C279F06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7B1601-4702-0210-24B8-FF6C25DFE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219200"/>
            <a:ext cx="5154805" cy="2010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96353A7-3162-7E21-970D-58DC1238034D}"/>
              </a:ext>
            </a:extLst>
          </p:cNvPr>
          <p:cNvSpPr txBox="1"/>
          <p:nvPr/>
        </p:nvSpPr>
        <p:spPr>
          <a:xfrm>
            <a:off x="1045565" y="739567"/>
            <a:ext cx="10357640" cy="632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79375">
              <a:lnSpc>
                <a:spcPct val="15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it-IT" sz="1400" dirty="0"/>
              <a:t>Per categorie specifiche, il questionario valuta l'</a:t>
            </a:r>
            <a:r>
              <a:rPr lang="it-IT" sz="1400" b="1" dirty="0"/>
              <a:t>idoneità</a:t>
            </a:r>
            <a:r>
              <a:rPr lang="it-IT" sz="1400" dirty="0"/>
              <a:t> al Sistema di Qualifica (SQ).</a:t>
            </a:r>
          </a:p>
          <a:p>
            <a:pPr marL="12065" marR="79375">
              <a:lnSpc>
                <a:spcPct val="15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it-IT" sz="1400" dirty="0"/>
              <a:t>Due scenari automatici:</a:t>
            </a: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CAE89388-A2D7-AB2D-AA9D-97594FFD40F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14" name="object 14">
            <a:extLst>
              <a:ext uri="{FF2B5EF4-FFF2-40B4-BE49-F238E27FC236}">
                <a16:creationId xmlns:a16="http://schemas.microsoft.com/office/drawing/2014/main" id="{53326563-9C35-0D0F-8544-167971AE0A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5151" y="166242"/>
            <a:ext cx="9509049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lang="it-IT" dirty="0"/>
              <a:t>Qualifica in una categoria </a:t>
            </a:r>
            <a:r>
              <a:rPr lang="en-US" dirty="0"/>
              <a:t>- </a:t>
            </a:r>
            <a:r>
              <a:rPr lang="it-IT" dirty="0"/>
              <a:t>Sistemi di Qualifica (Se presenti)</a:t>
            </a:r>
            <a:endParaRPr spc="-10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E9AC3F4A-187A-C642-10FB-454D641BDAA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E6FDFF6B-8EFF-E496-A320-29C9506E8F6D}"/>
              </a:ext>
            </a:extLst>
          </p:cNvPr>
          <p:cNvSpPr/>
          <p:nvPr/>
        </p:nvSpPr>
        <p:spPr>
          <a:xfrm flipV="1">
            <a:off x="9144000" y="2319665"/>
            <a:ext cx="914400" cy="347335"/>
          </a:xfrm>
          <a:custGeom>
            <a:avLst/>
            <a:gdLst/>
            <a:ahLst/>
            <a:cxnLst/>
            <a:rect l="l" t="t" r="r" b="b"/>
            <a:pathLst>
              <a:path w="10391140" h="289560">
                <a:moveTo>
                  <a:pt x="0" y="289560"/>
                </a:moveTo>
                <a:lnTo>
                  <a:pt x="10390631" y="289560"/>
                </a:lnTo>
                <a:lnTo>
                  <a:pt x="10390631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191BADD7-2659-0E7C-A192-53AF5EC0622D}"/>
              </a:ext>
            </a:extLst>
          </p:cNvPr>
          <p:cNvSpPr/>
          <p:nvPr/>
        </p:nvSpPr>
        <p:spPr>
          <a:xfrm rot="16432086">
            <a:off x="10169830" y="2287993"/>
            <a:ext cx="101783" cy="431473"/>
          </a:xfrm>
          <a:custGeom>
            <a:avLst/>
            <a:gdLst/>
            <a:ahLst/>
            <a:cxnLst/>
            <a:rect l="l" t="t" r="r" b="b"/>
            <a:pathLst>
              <a:path w="76200" h="289560">
                <a:moveTo>
                  <a:pt x="38100" y="50799"/>
                </a:moveTo>
                <a:lnTo>
                  <a:pt x="28575" y="57149"/>
                </a:lnTo>
                <a:lnTo>
                  <a:pt x="28575" y="289305"/>
                </a:lnTo>
                <a:lnTo>
                  <a:pt x="47625" y="289305"/>
                </a:lnTo>
                <a:lnTo>
                  <a:pt x="47625" y="57149"/>
                </a:lnTo>
                <a:lnTo>
                  <a:pt x="38100" y="50799"/>
                </a:lnTo>
                <a:close/>
              </a:path>
              <a:path w="76200" h="289560">
                <a:moveTo>
                  <a:pt x="38100" y="0"/>
                </a:moveTo>
                <a:lnTo>
                  <a:pt x="0" y="76199"/>
                </a:lnTo>
                <a:lnTo>
                  <a:pt x="28575" y="57149"/>
                </a:lnTo>
                <a:lnTo>
                  <a:pt x="28575" y="50799"/>
                </a:lnTo>
                <a:lnTo>
                  <a:pt x="63500" y="50799"/>
                </a:lnTo>
                <a:lnTo>
                  <a:pt x="38100" y="0"/>
                </a:lnTo>
                <a:close/>
              </a:path>
              <a:path w="76200" h="289560">
                <a:moveTo>
                  <a:pt x="63500" y="50799"/>
                </a:moveTo>
                <a:lnTo>
                  <a:pt x="47625" y="50799"/>
                </a:lnTo>
                <a:lnTo>
                  <a:pt x="47625" y="57149"/>
                </a:lnTo>
                <a:lnTo>
                  <a:pt x="76200" y="76199"/>
                </a:lnTo>
                <a:lnTo>
                  <a:pt x="63500" y="50799"/>
                </a:lnTo>
                <a:close/>
              </a:path>
              <a:path w="76200" h="289560">
                <a:moveTo>
                  <a:pt x="38100" y="50799"/>
                </a:moveTo>
                <a:lnTo>
                  <a:pt x="28575" y="50799"/>
                </a:lnTo>
                <a:lnTo>
                  <a:pt x="28575" y="57149"/>
                </a:lnTo>
                <a:lnTo>
                  <a:pt x="38100" y="50799"/>
                </a:lnTo>
                <a:close/>
              </a:path>
              <a:path w="76200" h="289560">
                <a:moveTo>
                  <a:pt x="47625" y="50799"/>
                </a:moveTo>
                <a:lnTo>
                  <a:pt x="38100" y="50799"/>
                </a:lnTo>
                <a:lnTo>
                  <a:pt x="47625" y="57149"/>
                </a:lnTo>
                <a:lnTo>
                  <a:pt x="47625" y="507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D575D6-8065-017D-AA69-FDFD82C997AF}"/>
              </a:ext>
            </a:extLst>
          </p:cNvPr>
          <p:cNvSpPr txBox="1"/>
          <p:nvPr/>
        </p:nvSpPr>
        <p:spPr>
          <a:xfrm>
            <a:off x="914400" y="1575174"/>
            <a:ext cx="4724400" cy="13849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CASO A: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NON IDONEO al Sistema di Qualifica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 viene informato che non si possiede i requisiti per il sistema di qualifica, ma è possibile comunque procedere con l'iscrizione standard all'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Albo Fornitori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 continuare, spuntare il campo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«Presa visione»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per confermare di aver letto l'esito.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42C0FF-6E1F-81CF-73A9-04973BE36BC7}"/>
              </a:ext>
            </a:extLst>
          </p:cNvPr>
          <p:cNvSpPr txBox="1"/>
          <p:nvPr/>
        </p:nvSpPr>
        <p:spPr>
          <a:xfrm>
            <a:off x="914397" y="3012318"/>
            <a:ext cx="4724399" cy="11695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>
            <a:defPPr>
              <a:defRPr kern="0"/>
            </a:defPPr>
            <a:lvl1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1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CASO B</a:t>
            </a:r>
            <a:r>
              <a:rPr lang="it-IT" b="1" i="0" dirty="0"/>
              <a:t>: Idoneo, Scelta di Adesione (Sì/No)</a:t>
            </a:r>
          </a:p>
          <a:p>
            <a:r>
              <a:rPr lang="it-IT" i="0" dirty="0"/>
              <a:t>Una volta riconosciuta l'idoneità, si richiede di specificare </a:t>
            </a:r>
            <a:r>
              <a:rPr lang="it-IT" b="1" i="0" dirty="0"/>
              <a:t>la volontà di aderire o non aderire</a:t>
            </a:r>
            <a:r>
              <a:rPr lang="it-IT" i="0" dirty="0"/>
              <a:t> al Sistema di Qualifica per quella categoria. La selezione è necessaria per finalizzare la procedura.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1EFCF7B-B3FA-2C62-F97B-1C7BAB02C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64" y="4320030"/>
            <a:ext cx="4745336" cy="171470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5FEB8B4-AD2C-DC43-829A-7305FF54AA9A}"/>
              </a:ext>
            </a:extLst>
          </p:cNvPr>
          <p:cNvSpPr txBox="1"/>
          <p:nvPr/>
        </p:nvSpPr>
        <p:spPr>
          <a:xfrm>
            <a:off x="5867400" y="3617008"/>
            <a:ext cx="6011907" cy="16004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>
            <a:defPPr>
              <a:defRPr kern="0"/>
            </a:defPPr>
            <a:lvl1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1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i="0" dirty="0"/>
              <a:t>Se si sceglie di aderire, si accede ai questionari del Sistema di Qualifica, che sono composti da una serie di requisiti specifici.</a:t>
            </a:r>
          </a:p>
          <a:p>
            <a:r>
              <a:rPr lang="it-IT" i="0" dirty="0"/>
              <a:t>Se da questi questionari emerge che i requisiti non sono soddisfatti, si viene informati che Non si è idonei al Sistema di Qualificazione e VERRÀ VALUTATA UNICAMENTE LA DOMANDA DI ISCIRIZIONE ALL'ALBO.</a:t>
            </a:r>
          </a:p>
          <a:p>
            <a:r>
              <a:rPr lang="it-IT" i="0" dirty="0"/>
              <a:t>A questo punto, cliccare sul campo </a:t>
            </a:r>
            <a:r>
              <a:rPr lang="it-IT" b="1" i="0" dirty="0"/>
              <a:t>«Presa visione» </a:t>
            </a:r>
            <a:r>
              <a:rPr lang="it-IT" i="0" dirty="0"/>
              <a:t>per confermare la lettura e proseguire.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CE98A3CD-4112-8C21-0326-6D851E49CD91}"/>
              </a:ext>
            </a:extLst>
          </p:cNvPr>
          <p:cNvCxnSpPr/>
          <p:nvPr/>
        </p:nvCxnSpPr>
        <p:spPr>
          <a:xfrm flipH="1">
            <a:off x="5029200" y="5562600"/>
            <a:ext cx="53340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Immagine 26">
            <a:extLst>
              <a:ext uri="{FF2B5EF4-FFF2-40B4-BE49-F238E27FC236}">
                <a16:creationId xmlns:a16="http://schemas.microsoft.com/office/drawing/2014/main" id="{24F40E8C-F41F-5C91-C1A0-1D1327319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492" y="5305291"/>
            <a:ext cx="4946924" cy="1397561"/>
          </a:xfrm>
          <a:prstGeom prst="rect">
            <a:avLst/>
          </a:prstGeom>
        </p:spPr>
      </p:pic>
      <p:sp>
        <p:nvSpPr>
          <p:cNvPr id="28" name="object 12">
            <a:extLst>
              <a:ext uri="{FF2B5EF4-FFF2-40B4-BE49-F238E27FC236}">
                <a16:creationId xmlns:a16="http://schemas.microsoft.com/office/drawing/2014/main" id="{6A84F0FC-061F-7F9E-4690-9E50DC208211}"/>
              </a:ext>
            </a:extLst>
          </p:cNvPr>
          <p:cNvSpPr/>
          <p:nvPr/>
        </p:nvSpPr>
        <p:spPr>
          <a:xfrm flipV="1">
            <a:off x="9601200" y="6211516"/>
            <a:ext cx="1045124" cy="299184"/>
          </a:xfrm>
          <a:custGeom>
            <a:avLst/>
            <a:gdLst/>
            <a:ahLst/>
            <a:cxnLst/>
            <a:rect l="l" t="t" r="r" b="b"/>
            <a:pathLst>
              <a:path w="10391140" h="289560">
                <a:moveTo>
                  <a:pt x="0" y="289560"/>
                </a:moveTo>
                <a:lnTo>
                  <a:pt x="10390631" y="289560"/>
                </a:lnTo>
                <a:lnTo>
                  <a:pt x="10390631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DA9AFCBD-A6FD-7886-F18A-730024CC6CFF}"/>
              </a:ext>
            </a:extLst>
          </p:cNvPr>
          <p:cNvSpPr/>
          <p:nvPr/>
        </p:nvSpPr>
        <p:spPr>
          <a:xfrm rot="16432086">
            <a:off x="10818299" y="6260380"/>
            <a:ext cx="101783" cy="431473"/>
          </a:xfrm>
          <a:custGeom>
            <a:avLst/>
            <a:gdLst/>
            <a:ahLst/>
            <a:cxnLst/>
            <a:rect l="l" t="t" r="r" b="b"/>
            <a:pathLst>
              <a:path w="76200" h="289560">
                <a:moveTo>
                  <a:pt x="38100" y="50799"/>
                </a:moveTo>
                <a:lnTo>
                  <a:pt x="28575" y="57149"/>
                </a:lnTo>
                <a:lnTo>
                  <a:pt x="28575" y="289305"/>
                </a:lnTo>
                <a:lnTo>
                  <a:pt x="47625" y="289305"/>
                </a:lnTo>
                <a:lnTo>
                  <a:pt x="47625" y="57149"/>
                </a:lnTo>
                <a:lnTo>
                  <a:pt x="38100" y="50799"/>
                </a:lnTo>
                <a:close/>
              </a:path>
              <a:path w="76200" h="289560">
                <a:moveTo>
                  <a:pt x="38100" y="0"/>
                </a:moveTo>
                <a:lnTo>
                  <a:pt x="0" y="76199"/>
                </a:lnTo>
                <a:lnTo>
                  <a:pt x="28575" y="57149"/>
                </a:lnTo>
                <a:lnTo>
                  <a:pt x="28575" y="50799"/>
                </a:lnTo>
                <a:lnTo>
                  <a:pt x="63500" y="50799"/>
                </a:lnTo>
                <a:lnTo>
                  <a:pt x="38100" y="0"/>
                </a:lnTo>
                <a:close/>
              </a:path>
              <a:path w="76200" h="289560">
                <a:moveTo>
                  <a:pt x="63500" y="50799"/>
                </a:moveTo>
                <a:lnTo>
                  <a:pt x="47625" y="50799"/>
                </a:lnTo>
                <a:lnTo>
                  <a:pt x="47625" y="57149"/>
                </a:lnTo>
                <a:lnTo>
                  <a:pt x="76200" y="76199"/>
                </a:lnTo>
                <a:lnTo>
                  <a:pt x="63500" y="50799"/>
                </a:lnTo>
                <a:close/>
              </a:path>
              <a:path w="76200" h="289560">
                <a:moveTo>
                  <a:pt x="38100" y="50799"/>
                </a:moveTo>
                <a:lnTo>
                  <a:pt x="28575" y="50799"/>
                </a:lnTo>
                <a:lnTo>
                  <a:pt x="28575" y="57149"/>
                </a:lnTo>
                <a:lnTo>
                  <a:pt x="38100" y="50799"/>
                </a:lnTo>
                <a:close/>
              </a:path>
              <a:path w="76200" h="289560">
                <a:moveTo>
                  <a:pt x="47625" y="50799"/>
                </a:moveTo>
                <a:lnTo>
                  <a:pt x="38100" y="50799"/>
                </a:lnTo>
                <a:lnTo>
                  <a:pt x="47625" y="57149"/>
                </a:lnTo>
                <a:lnTo>
                  <a:pt x="47625" y="507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8554DC67-3C2D-1A86-BAE2-3A7D03321928}"/>
              </a:ext>
            </a:extLst>
          </p:cNvPr>
          <p:cNvSpPr/>
          <p:nvPr/>
        </p:nvSpPr>
        <p:spPr>
          <a:xfrm>
            <a:off x="8305800" y="5029200"/>
            <a:ext cx="5334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A8CA367B-9940-117C-DF55-436D165D1E45}"/>
              </a:ext>
            </a:extLst>
          </p:cNvPr>
          <p:cNvSpPr/>
          <p:nvPr/>
        </p:nvSpPr>
        <p:spPr>
          <a:xfrm>
            <a:off x="3657600" y="4140911"/>
            <a:ext cx="5334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36745892-F29C-2DED-E008-C35322D1B936}"/>
              </a:ext>
            </a:extLst>
          </p:cNvPr>
          <p:cNvSpPr/>
          <p:nvPr/>
        </p:nvSpPr>
        <p:spPr>
          <a:xfrm rot="16200000">
            <a:off x="5638796" y="1623496"/>
            <a:ext cx="5334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54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270C4-6DEB-B2B2-C8F1-F1C3F4389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0DDC1FC-9A88-1A87-258F-BC5F29EB6B29}"/>
              </a:ext>
            </a:extLst>
          </p:cNvPr>
          <p:cNvSpPr txBox="1"/>
          <p:nvPr/>
        </p:nvSpPr>
        <p:spPr>
          <a:xfrm>
            <a:off x="627380" y="922756"/>
            <a:ext cx="1117092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sarà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ora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visibile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Mie</a:t>
            </a:r>
            <a:r>
              <a:rPr sz="1400" i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Categorie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»,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dove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potrai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anche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visualizzarne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dettagli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modificarne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risposte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spc="-10" noProof="0" dirty="0">
                <a:solidFill>
                  <a:srgbClr val="0D0D0D"/>
                </a:solidFill>
                <a:latin typeface="Arial MT"/>
                <a:cs typeface="Arial MT"/>
              </a:rPr>
              <a:t>necessario.</a:t>
            </a: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endParaRPr lang="en-US" sz="1400" spc="-10" dirty="0">
              <a:solidFill>
                <a:srgbClr val="0D0D0D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it-IT" sz="1400" dirty="0"/>
              <a:t>Una volta fornite tutte le risposte, l'icona accanto al Codice Categoria diventerà verde e lo stato successivamente passerà in 'Valutazione’.</a:t>
            </a: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it-IT" sz="1400" dirty="0"/>
              <a:t>A quel punto, la qualifica sarà creata e le candidature entreranno in fase di revisione per controllarne la conformità.</a:t>
            </a:r>
            <a:endParaRPr lang="en-US" sz="1400" spc="-10" dirty="0">
              <a:solidFill>
                <a:srgbClr val="0D0D0D"/>
              </a:solidFill>
              <a:latin typeface="Arial MT"/>
              <a:cs typeface="Arial MT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549D90BE-9E44-34F1-7BD9-7D0F1E57B75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14" name="object 14">
            <a:extLst>
              <a:ext uri="{FF2B5EF4-FFF2-40B4-BE49-F238E27FC236}">
                <a16:creationId xmlns:a16="http://schemas.microsoft.com/office/drawing/2014/main" id="{844C955B-D2C0-E411-C9F7-8309A55E1E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5151" y="166242"/>
            <a:ext cx="64776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lang="it-IT" dirty="0"/>
              <a:t>Qualifica in una categoria</a:t>
            </a:r>
            <a:endParaRPr spc="-10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797CF6B-24A5-18E0-A79D-46197B99B4D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8572BAB3-D44D-A925-0B19-E474747B9D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4133"/>
          <a:stretch>
            <a:fillRect/>
          </a:stretch>
        </p:blipFill>
        <p:spPr>
          <a:xfrm>
            <a:off x="574829" y="2479267"/>
            <a:ext cx="11167936" cy="1787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076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151" y="96773"/>
            <a:ext cx="28676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Processo</a:t>
            </a:r>
            <a:r>
              <a:rPr spc="-55" dirty="0"/>
              <a:t> </a:t>
            </a:r>
            <a:r>
              <a:rPr dirty="0"/>
              <a:t>di</a:t>
            </a:r>
            <a:r>
              <a:rPr spc="-55" dirty="0"/>
              <a:t> </a:t>
            </a:r>
            <a:r>
              <a:rPr spc="-10" dirty="0"/>
              <a:t>Qualifica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6206" y="747521"/>
            <a:ext cx="10751185" cy="40314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1400" dirty="0">
              <a:latin typeface="Arial MT"/>
              <a:cs typeface="Arial MT"/>
            </a:endParaRPr>
          </a:p>
          <a:p>
            <a:pPr marL="88265">
              <a:lnSpc>
                <a:spcPct val="100000"/>
              </a:lnSpc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fornitore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coinvolto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processo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può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procedere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come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segue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endParaRPr sz="1400" dirty="0">
              <a:latin typeface="Arial MT"/>
              <a:cs typeface="Arial MT"/>
            </a:endParaRPr>
          </a:p>
          <a:p>
            <a:pPr marL="431165" indent="-342900">
              <a:lnSpc>
                <a:spcPct val="100000"/>
              </a:lnSpc>
              <a:spcBef>
                <a:spcPts val="1370"/>
              </a:spcBef>
              <a:buClr>
                <a:srgbClr val="000000"/>
              </a:buClr>
              <a:buAutoNum type="alphaLcParenR"/>
              <a:tabLst>
                <a:tab pos="431165" algn="l"/>
              </a:tabLst>
            </a:pP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Verifica</a:t>
            </a:r>
            <a:r>
              <a:rPr sz="1400" b="1" spc="3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dello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Stato</a:t>
            </a:r>
            <a:r>
              <a:rPr sz="1400" b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delle</a:t>
            </a:r>
            <a:r>
              <a:rPr sz="1400" b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Qualifiche</a:t>
            </a:r>
            <a:r>
              <a:rPr sz="1400" b="1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Categoria: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controllare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lo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stato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delle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loro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qualifiche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attuali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attraverso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piattaforma,</a:t>
            </a:r>
            <a:endParaRPr sz="1400" dirty="0">
              <a:latin typeface="Arial MT"/>
              <a:cs typeface="Arial MT"/>
            </a:endParaRPr>
          </a:p>
          <a:p>
            <a:pPr marL="431165" indent="-342900">
              <a:lnSpc>
                <a:spcPct val="100000"/>
              </a:lnSpc>
              <a:spcBef>
                <a:spcPts val="1365"/>
              </a:spcBef>
              <a:buClr>
                <a:srgbClr val="000000"/>
              </a:buClr>
              <a:buAutoNum type="alphaLcParenR"/>
              <a:tabLst>
                <a:tab pos="431165" algn="l"/>
              </a:tabLst>
            </a:pP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Verifica</a:t>
            </a:r>
            <a:r>
              <a:rPr sz="1400" b="1" spc="3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delle</a:t>
            </a:r>
            <a:r>
              <a:rPr sz="1400" b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qualifiche</a:t>
            </a:r>
            <a:r>
              <a:rPr sz="1400" b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scadenza</a:t>
            </a:r>
            <a:r>
              <a:rPr sz="1400" b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o</a:t>
            </a:r>
            <a:r>
              <a:rPr sz="14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scadute</a:t>
            </a:r>
            <a:endParaRPr sz="1400" dirty="0">
              <a:latin typeface="Arial"/>
              <a:cs typeface="Arial"/>
            </a:endParaRPr>
          </a:p>
          <a:p>
            <a:pPr marL="431165" indent="-342900">
              <a:lnSpc>
                <a:spcPct val="100000"/>
              </a:lnSpc>
              <a:spcBef>
                <a:spcPts val="1375"/>
              </a:spcBef>
              <a:buClr>
                <a:srgbClr val="000000"/>
              </a:buClr>
              <a:buAutoNum type="alphaLcParenR"/>
              <a:tabLst>
                <a:tab pos="431165" algn="l"/>
              </a:tabLst>
            </a:pP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Risposta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sz="1400" b="1" spc="-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manifestazione</a:t>
            </a:r>
            <a:r>
              <a:rPr sz="1400" b="1" spc="-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b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interesse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al</a:t>
            </a:r>
            <a:r>
              <a:rPr sz="1400" b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rinnovo</a:t>
            </a:r>
            <a:r>
              <a:rPr sz="1400" b="1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delle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qualifiche</a:t>
            </a:r>
            <a:endParaRPr sz="1400" dirty="0">
              <a:latin typeface="Arial"/>
              <a:cs typeface="Arial"/>
            </a:endParaRPr>
          </a:p>
          <a:p>
            <a:pPr marL="431165" marR="5080" indent="-342900">
              <a:lnSpc>
                <a:spcPct val="110000"/>
              </a:lnSpc>
              <a:spcBef>
                <a:spcPts val="1200"/>
              </a:spcBef>
              <a:buClr>
                <a:srgbClr val="000000"/>
              </a:buClr>
              <a:buAutoNum type="alphaLcParenR"/>
              <a:tabLst>
                <a:tab pos="431165" algn="l"/>
                <a:tab pos="4467225" algn="l"/>
              </a:tabLst>
            </a:pP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Aggiornamento</a:t>
            </a:r>
            <a:r>
              <a:rPr sz="1400" b="1" spc="2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dei</a:t>
            </a:r>
            <a:r>
              <a:rPr sz="1400" b="1" spc="2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questionari</a:t>
            </a:r>
            <a:r>
              <a:rPr sz="1400" b="1" spc="2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b="1" spc="2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categoria: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	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Sostituzione</a:t>
            </a:r>
            <a:r>
              <a:rPr sz="1400" spc="2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e/o</a:t>
            </a:r>
            <a:r>
              <a:rPr sz="1400" spc="2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aggiornamento</a:t>
            </a:r>
            <a:r>
              <a:rPr sz="1400" spc="229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delle</a:t>
            </a:r>
            <a:r>
              <a:rPr sz="1400" spc="2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date</a:t>
            </a:r>
            <a:r>
              <a:rPr sz="1400" spc="2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2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scadenza</a:t>
            </a:r>
            <a:r>
              <a:rPr sz="1400" spc="2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dei</a:t>
            </a:r>
            <a:r>
              <a:rPr sz="1400" spc="2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certificati</a:t>
            </a:r>
            <a:r>
              <a:rPr sz="1400" spc="229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2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delle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risposte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ai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questionari</a:t>
            </a:r>
            <a:endParaRPr sz="1400" dirty="0">
              <a:latin typeface="Arial MT"/>
              <a:cs typeface="Arial MT"/>
            </a:endParaRPr>
          </a:p>
          <a:p>
            <a:pPr marL="431165" marR="5080" indent="-342900">
              <a:lnSpc>
                <a:spcPct val="110000"/>
              </a:lnSpc>
              <a:spcBef>
                <a:spcPts val="1200"/>
              </a:spcBef>
              <a:buClr>
                <a:srgbClr val="000000"/>
              </a:buClr>
              <a:buAutoNum type="alphaLcParenR"/>
              <a:tabLst>
                <a:tab pos="431165" algn="l"/>
              </a:tabLst>
            </a:pP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Aggiornamento</a:t>
            </a:r>
            <a:r>
              <a:rPr sz="1400" b="1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dei</a:t>
            </a:r>
            <a:r>
              <a:rPr sz="1400" b="1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questionari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generali:</a:t>
            </a:r>
            <a:r>
              <a:rPr sz="1400" b="1" spc="3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Sostituzione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e/o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aggiornamento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date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scadenza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certificati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risposte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ai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questionari</a:t>
            </a:r>
            <a:endParaRPr sz="1400" dirty="0">
              <a:latin typeface="Arial MT"/>
              <a:cs typeface="Arial MT"/>
            </a:endParaRPr>
          </a:p>
          <a:p>
            <a:pPr marL="431165" indent="-342900">
              <a:lnSpc>
                <a:spcPct val="100000"/>
              </a:lnSpc>
              <a:spcBef>
                <a:spcPts val="1370"/>
              </a:spcBef>
              <a:buClr>
                <a:srgbClr val="000000"/>
              </a:buClr>
              <a:buAutoNum type="alphaLcParenR"/>
              <a:tabLst>
                <a:tab pos="431165" algn="l"/>
              </a:tabLst>
            </a:pP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Candidatura</a:t>
            </a:r>
            <a:r>
              <a:rPr sz="1400" b="1" spc="-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per</a:t>
            </a:r>
            <a:r>
              <a:rPr sz="1400" b="1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qualifica</a:t>
            </a:r>
            <a:r>
              <a:rPr sz="1400" b="1" spc="-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su</a:t>
            </a:r>
            <a:r>
              <a:rPr sz="1400" b="1" spc="-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nuove</a:t>
            </a:r>
            <a:r>
              <a:rPr sz="1400" b="1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categorie:</a:t>
            </a:r>
            <a:r>
              <a:rPr sz="1400" b="1" spc="-7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candidarsi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nuove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qualifiche;</a:t>
            </a:r>
            <a:endParaRPr sz="1400" dirty="0">
              <a:latin typeface="Arial MT"/>
              <a:cs typeface="Arial MT"/>
            </a:endParaRPr>
          </a:p>
          <a:p>
            <a:pPr marL="431165" indent="-342900">
              <a:lnSpc>
                <a:spcPct val="100000"/>
              </a:lnSpc>
              <a:spcBef>
                <a:spcPts val="1365"/>
              </a:spcBef>
              <a:buClr>
                <a:srgbClr val="000000"/>
              </a:buClr>
              <a:buAutoNum type="alphaLcParenR"/>
              <a:tabLst>
                <a:tab pos="431165" algn="l"/>
              </a:tabLst>
            </a:pP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Documentazione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di categoria</a:t>
            </a:r>
            <a:r>
              <a:rPr sz="1400" b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prossima</a:t>
            </a:r>
            <a:r>
              <a:rPr sz="1400" b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alla</a:t>
            </a:r>
            <a:r>
              <a:rPr sz="1400" b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scadenza</a:t>
            </a:r>
            <a:r>
              <a:rPr sz="1400" b="1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o</a:t>
            </a:r>
            <a:r>
              <a:rPr sz="14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scaduta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761" y="896874"/>
            <a:ext cx="1057402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posso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verificare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lo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stato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categoria: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354965" algn="l"/>
                <a:tab pos="4099560" algn="l"/>
              </a:tabLst>
            </a:pPr>
            <a:r>
              <a:rPr sz="1400" dirty="0">
                <a:latin typeface="Arial MT"/>
                <a:cs typeface="Arial MT"/>
              </a:rPr>
              <a:t>Selezionare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l’icona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barra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laterale</a:t>
            </a:r>
            <a:r>
              <a:rPr sz="1400" spc="325" dirty="0"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	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».</a:t>
            </a:r>
            <a:endParaRPr sz="1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/>
              <a:tabLst>
                <a:tab pos="35496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menu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apertasi,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individuare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"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Mie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Categorie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"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endParaRPr sz="1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/>
              <a:tabLst>
                <a:tab pos="35496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maschera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"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Mie</a:t>
            </a:r>
            <a:r>
              <a:rPr sz="1400" i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Categorie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"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visualizzata,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possibile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trovare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lo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stato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attuale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campo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"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Stato</a:t>
            </a:r>
            <a:r>
              <a:rPr sz="1400" i="1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Valutazione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(2).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65320" y="1479803"/>
            <a:ext cx="362712" cy="3093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5151" y="96773"/>
            <a:ext cx="69246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1636395" algn="l"/>
              </a:tabLst>
            </a:pPr>
            <a:r>
              <a:rPr spc="-25" dirty="0"/>
              <a:t>a)</a:t>
            </a:r>
            <a:r>
              <a:rPr dirty="0"/>
              <a:t>	</a:t>
            </a:r>
            <a:r>
              <a:rPr spc="-10" dirty="0"/>
              <a:t>Verifica</a:t>
            </a:r>
            <a:r>
              <a:rPr dirty="0"/>
              <a:t>	dello</a:t>
            </a:r>
            <a:r>
              <a:rPr spc="-45" dirty="0"/>
              <a:t> </a:t>
            </a:r>
            <a:r>
              <a:rPr dirty="0"/>
              <a:t>Stato</a:t>
            </a:r>
            <a:r>
              <a:rPr spc="-45" dirty="0"/>
              <a:t> </a:t>
            </a:r>
            <a:r>
              <a:rPr dirty="0"/>
              <a:t>delle</a:t>
            </a:r>
            <a:r>
              <a:rPr spc="-45" dirty="0"/>
              <a:t> </a:t>
            </a:r>
            <a:r>
              <a:rPr dirty="0"/>
              <a:t>Qualifiche</a:t>
            </a:r>
            <a:r>
              <a:rPr spc="-25" dirty="0"/>
              <a:t> </a:t>
            </a:r>
            <a:r>
              <a:rPr dirty="0"/>
              <a:t>di</a:t>
            </a:r>
            <a:r>
              <a:rPr spc="-55" dirty="0"/>
              <a:t> </a:t>
            </a:r>
            <a:r>
              <a:rPr spc="-10" dirty="0"/>
              <a:t>Categoria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482078" y="2877276"/>
            <a:ext cx="7378065" cy="2301875"/>
            <a:chOff x="4482078" y="2877276"/>
            <a:chExt cx="7378065" cy="23018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2078" y="2877276"/>
              <a:ext cx="7377695" cy="23013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6675" y="3041903"/>
              <a:ext cx="7062216" cy="19857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47909" y="4266437"/>
              <a:ext cx="1290955" cy="567055"/>
            </a:xfrm>
            <a:custGeom>
              <a:avLst/>
              <a:gdLst/>
              <a:ahLst/>
              <a:cxnLst/>
              <a:rect l="l" t="t" r="r" b="b"/>
              <a:pathLst>
                <a:path w="1290954" h="567054">
                  <a:moveTo>
                    <a:pt x="0" y="566928"/>
                  </a:moveTo>
                  <a:lnTo>
                    <a:pt x="1290827" y="566928"/>
                  </a:lnTo>
                  <a:lnTo>
                    <a:pt x="1290827" y="0"/>
                  </a:lnTo>
                  <a:lnTo>
                    <a:pt x="0" y="0"/>
                  </a:lnTo>
                  <a:lnTo>
                    <a:pt x="0" y="56692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38738" y="4441697"/>
              <a:ext cx="428625" cy="76200"/>
            </a:xfrm>
            <a:custGeom>
              <a:avLst/>
              <a:gdLst/>
              <a:ahLst/>
              <a:cxnLst/>
              <a:rect l="l" t="t" r="r" b="b"/>
              <a:pathLst>
                <a:path w="42862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7150" y="47625"/>
                  </a:lnTo>
                  <a:lnTo>
                    <a:pt x="50800" y="47625"/>
                  </a:lnTo>
                  <a:lnTo>
                    <a:pt x="50800" y="28575"/>
                  </a:lnTo>
                  <a:lnTo>
                    <a:pt x="57150" y="28575"/>
                  </a:lnTo>
                  <a:lnTo>
                    <a:pt x="76200" y="0"/>
                  </a:lnTo>
                  <a:close/>
                </a:path>
                <a:path w="428625" h="76200">
                  <a:moveTo>
                    <a:pt x="50800" y="38100"/>
                  </a:moveTo>
                  <a:lnTo>
                    <a:pt x="50800" y="47625"/>
                  </a:lnTo>
                  <a:lnTo>
                    <a:pt x="57150" y="47625"/>
                  </a:lnTo>
                  <a:lnTo>
                    <a:pt x="50800" y="38100"/>
                  </a:lnTo>
                  <a:close/>
                </a:path>
                <a:path w="428625" h="76200">
                  <a:moveTo>
                    <a:pt x="428625" y="28575"/>
                  </a:moveTo>
                  <a:lnTo>
                    <a:pt x="57150" y="28575"/>
                  </a:lnTo>
                  <a:lnTo>
                    <a:pt x="50800" y="38100"/>
                  </a:lnTo>
                  <a:lnTo>
                    <a:pt x="57150" y="47625"/>
                  </a:lnTo>
                  <a:lnTo>
                    <a:pt x="428625" y="47625"/>
                  </a:lnTo>
                  <a:lnTo>
                    <a:pt x="428625" y="28575"/>
                  </a:lnTo>
                  <a:close/>
                </a:path>
                <a:path w="428625" h="76200">
                  <a:moveTo>
                    <a:pt x="57150" y="28575"/>
                  </a:moveTo>
                  <a:lnTo>
                    <a:pt x="50800" y="28575"/>
                  </a:lnTo>
                  <a:lnTo>
                    <a:pt x="50800" y="3810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51264" y="4014215"/>
              <a:ext cx="251459" cy="25146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33744" y="2939776"/>
            <a:ext cx="2882900" cy="2247900"/>
            <a:chOff x="633744" y="2939776"/>
            <a:chExt cx="2882900" cy="22479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3744" y="2939776"/>
              <a:ext cx="2882363" cy="22478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8576" y="3104388"/>
              <a:ext cx="2566416" cy="193243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51966" y="4036313"/>
              <a:ext cx="1289685" cy="355600"/>
            </a:xfrm>
            <a:custGeom>
              <a:avLst/>
              <a:gdLst/>
              <a:ahLst/>
              <a:cxnLst/>
              <a:rect l="l" t="t" r="r" b="b"/>
              <a:pathLst>
                <a:path w="1289685" h="355600">
                  <a:moveTo>
                    <a:pt x="0" y="355092"/>
                  </a:moveTo>
                  <a:lnTo>
                    <a:pt x="1289304" y="355092"/>
                  </a:lnTo>
                  <a:lnTo>
                    <a:pt x="1289304" y="0"/>
                  </a:lnTo>
                  <a:lnTo>
                    <a:pt x="0" y="0"/>
                  </a:lnTo>
                  <a:lnTo>
                    <a:pt x="0" y="35509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1269" y="4210050"/>
              <a:ext cx="428625" cy="76200"/>
            </a:xfrm>
            <a:custGeom>
              <a:avLst/>
              <a:gdLst/>
              <a:ahLst/>
              <a:cxnLst/>
              <a:rect l="l" t="t" r="r" b="b"/>
              <a:pathLst>
                <a:path w="42862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7150" y="47625"/>
                  </a:lnTo>
                  <a:lnTo>
                    <a:pt x="50800" y="47625"/>
                  </a:lnTo>
                  <a:lnTo>
                    <a:pt x="50800" y="28575"/>
                  </a:lnTo>
                  <a:lnTo>
                    <a:pt x="57150" y="28575"/>
                  </a:lnTo>
                  <a:lnTo>
                    <a:pt x="76200" y="0"/>
                  </a:lnTo>
                  <a:close/>
                </a:path>
                <a:path w="428625" h="76200">
                  <a:moveTo>
                    <a:pt x="50800" y="38100"/>
                  </a:moveTo>
                  <a:lnTo>
                    <a:pt x="50800" y="47625"/>
                  </a:lnTo>
                  <a:lnTo>
                    <a:pt x="57150" y="47625"/>
                  </a:lnTo>
                  <a:lnTo>
                    <a:pt x="50800" y="38100"/>
                  </a:lnTo>
                  <a:close/>
                </a:path>
                <a:path w="428625" h="76200">
                  <a:moveTo>
                    <a:pt x="428625" y="28575"/>
                  </a:moveTo>
                  <a:lnTo>
                    <a:pt x="57150" y="28575"/>
                  </a:lnTo>
                  <a:lnTo>
                    <a:pt x="50800" y="38100"/>
                  </a:lnTo>
                  <a:lnTo>
                    <a:pt x="57150" y="47625"/>
                  </a:lnTo>
                  <a:lnTo>
                    <a:pt x="428625" y="47625"/>
                  </a:lnTo>
                  <a:lnTo>
                    <a:pt x="428625" y="28575"/>
                  </a:lnTo>
                  <a:close/>
                </a:path>
                <a:path w="428625" h="76200">
                  <a:moveTo>
                    <a:pt x="57150" y="28575"/>
                  </a:moveTo>
                  <a:lnTo>
                    <a:pt x="50800" y="28575"/>
                  </a:lnTo>
                  <a:lnTo>
                    <a:pt x="50800" y="3810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16707" y="3758184"/>
              <a:ext cx="277368" cy="277368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Indice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778250" y="5899658"/>
            <a:ext cx="4637405" cy="580390"/>
            <a:chOff x="3778250" y="5899658"/>
            <a:chExt cx="4637405" cy="580390"/>
          </a:xfrm>
        </p:grpSpPr>
        <p:sp>
          <p:nvSpPr>
            <p:cNvPr id="4" name="object 4"/>
            <p:cNvSpPr/>
            <p:nvPr/>
          </p:nvSpPr>
          <p:spPr>
            <a:xfrm>
              <a:off x="3790950" y="5912358"/>
              <a:ext cx="4612005" cy="554990"/>
            </a:xfrm>
            <a:custGeom>
              <a:avLst/>
              <a:gdLst/>
              <a:ahLst/>
              <a:cxnLst/>
              <a:rect l="l" t="t" r="r" b="b"/>
              <a:pathLst>
                <a:path w="4612005" h="554989">
                  <a:moveTo>
                    <a:pt x="4519168" y="0"/>
                  </a:moveTo>
                  <a:lnTo>
                    <a:pt x="92455" y="0"/>
                  </a:lnTo>
                  <a:lnTo>
                    <a:pt x="56471" y="7264"/>
                  </a:lnTo>
                  <a:lnTo>
                    <a:pt x="27082" y="27077"/>
                  </a:lnTo>
                  <a:lnTo>
                    <a:pt x="7266" y="56465"/>
                  </a:lnTo>
                  <a:lnTo>
                    <a:pt x="0" y="92455"/>
                  </a:lnTo>
                  <a:lnTo>
                    <a:pt x="0" y="462279"/>
                  </a:lnTo>
                  <a:lnTo>
                    <a:pt x="7266" y="498264"/>
                  </a:lnTo>
                  <a:lnTo>
                    <a:pt x="27082" y="527653"/>
                  </a:lnTo>
                  <a:lnTo>
                    <a:pt x="56471" y="547469"/>
                  </a:lnTo>
                  <a:lnTo>
                    <a:pt x="92455" y="554735"/>
                  </a:lnTo>
                  <a:lnTo>
                    <a:pt x="4519168" y="554735"/>
                  </a:lnTo>
                  <a:lnTo>
                    <a:pt x="4555152" y="547469"/>
                  </a:lnTo>
                  <a:lnTo>
                    <a:pt x="4584541" y="527653"/>
                  </a:lnTo>
                  <a:lnTo>
                    <a:pt x="4604357" y="498264"/>
                  </a:lnTo>
                  <a:lnTo>
                    <a:pt x="4611624" y="462279"/>
                  </a:lnTo>
                  <a:lnTo>
                    <a:pt x="4611624" y="92455"/>
                  </a:lnTo>
                  <a:lnTo>
                    <a:pt x="4604357" y="56465"/>
                  </a:lnTo>
                  <a:lnTo>
                    <a:pt x="4584541" y="27077"/>
                  </a:lnTo>
                  <a:lnTo>
                    <a:pt x="4555152" y="7264"/>
                  </a:lnTo>
                  <a:lnTo>
                    <a:pt x="4519168" y="0"/>
                  </a:lnTo>
                  <a:close/>
                </a:path>
              </a:pathLst>
            </a:custGeom>
            <a:solidFill>
              <a:srgbClr val="4495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90950" y="5912358"/>
              <a:ext cx="4612005" cy="554990"/>
            </a:xfrm>
            <a:custGeom>
              <a:avLst/>
              <a:gdLst/>
              <a:ahLst/>
              <a:cxnLst/>
              <a:rect l="l" t="t" r="r" b="b"/>
              <a:pathLst>
                <a:path w="4612005" h="554989">
                  <a:moveTo>
                    <a:pt x="0" y="92455"/>
                  </a:moveTo>
                  <a:lnTo>
                    <a:pt x="7266" y="56465"/>
                  </a:lnTo>
                  <a:lnTo>
                    <a:pt x="27082" y="27077"/>
                  </a:lnTo>
                  <a:lnTo>
                    <a:pt x="56471" y="7264"/>
                  </a:lnTo>
                  <a:lnTo>
                    <a:pt x="92455" y="0"/>
                  </a:lnTo>
                  <a:lnTo>
                    <a:pt x="4519168" y="0"/>
                  </a:lnTo>
                  <a:lnTo>
                    <a:pt x="4555152" y="7264"/>
                  </a:lnTo>
                  <a:lnTo>
                    <a:pt x="4584541" y="27077"/>
                  </a:lnTo>
                  <a:lnTo>
                    <a:pt x="4604357" y="56465"/>
                  </a:lnTo>
                  <a:lnTo>
                    <a:pt x="4611624" y="92455"/>
                  </a:lnTo>
                  <a:lnTo>
                    <a:pt x="4611624" y="462279"/>
                  </a:lnTo>
                  <a:lnTo>
                    <a:pt x="4604357" y="498264"/>
                  </a:lnTo>
                  <a:lnTo>
                    <a:pt x="4584541" y="527653"/>
                  </a:lnTo>
                  <a:lnTo>
                    <a:pt x="4555152" y="547469"/>
                  </a:lnTo>
                  <a:lnTo>
                    <a:pt x="4519168" y="554735"/>
                  </a:lnTo>
                  <a:lnTo>
                    <a:pt x="92455" y="554735"/>
                  </a:lnTo>
                  <a:lnTo>
                    <a:pt x="56471" y="547469"/>
                  </a:lnTo>
                  <a:lnTo>
                    <a:pt x="27082" y="527653"/>
                  </a:lnTo>
                  <a:lnTo>
                    <a:pt x="7266" y="498264"/>
                  </a:lnTo>
                  <a:lnTo>
                    <a:pt x="0" y="462279"/>
                  </a:lnTo>
                  <a:lnTo>
                    <a:pt x="0" y="92455"/>
                  </a:lnTo>
                  <a:close/>
                </a:path>
              </a:pathLst>
            </a:custGeom>
            <a:ln w="25400">
              <a:solidFill>
                <a:srgbClr val="4E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077715" y="6064707"/>
            <a:ext cx="4036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accedere</a:t>
            </a:r>
            <a:r>
              <a:rPr sz="14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alle</a:t>
            </a:r>
            <a:r>
              <a:rPr sz="14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diverse</a:t>
            </a:r>
            <a:r>
              <a:rPr sz="14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sezioni,</a:t>
            </a:r>
            <a:r>
              <a:rPr sz="14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FFFF"/>
                </a:solidFill>
                <a:latin typeface="Arial MT"/>
                <a:cs typeface="Arial MT"/>
              </a:rPr>
              <a:t>clicca</a:t>
            </a:r>
            <a:r>
              <a:rPr sz="14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 MT"/>
                <a:cs typeface="Arial MT"/>
              </a:rPr>
              <a:t>sull'indice.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72356"/>
              </p:ext>
            </p:extLst>
          </p:nvPr>
        </p:nvGraphicFramePr>
        <p:xfrm>
          <a:off x="1155141" y="1112011"/>
          <a:ext cx="10020300" cy="4278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945">
                <a:tc>
                  <a:txBody>
                    <a:bodyPr/>
                    <a:lstStyle/>
                    <a:p>
                      <a:pPr marL="31750">
                        <a:lnSpc>
                          <a:spcPts val="1550"/>
                        </a:lnSpc>
                        <a:tabLst>
                          <a:tab pos="432434" algn="l"/>
                        </a:tabLst>
                      </a:pPr>
                      <a:r>
                        <a:rPr sz="1400" spc="-25" dirty="0">
                          <a:latin typeface="Arial MT"/>
                          <a:cs typeface="Arial MT"/>
                          <a:hlinkClick r:id="rId2" action="ppaction://hlinksldjump"/>
                        </a:rPr>
                        <a:t>I.</a:t>
                      </a:r>
                      <a:r>
                        <a:rPr sz="1400" dirty="0">
                          <a:latin typeface="Arial MT"/>
                          <a:cs typeface="Arial MT"/>
                          <a:hlinkClick r:id="rId2" action="ppaction://hlinksldjump"/>
                        </a:rPr>
                        <a:t>	Login</a:t>
                      </a:r>
                      <a:r>
                        <a:rPr sz="1400" spc="-40" dirty="0">
                          <a:latin typeface="Arial MT"/>
                          <a:cs typeface="Arial MT"/>
                          <a:hlinkClick r:id="rId2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2" action="ppaction://hlinksldjump"/>
                        </a:rPr>
                        <a:t>alla</a:t>
                      </a:r>
                      <a:r>
                        <a:rPr sz="1400" spc="-40" dirty="0">
                          <a:latin typeface="Arial MT"/>
                          <a:cs typeface="Arial MT"/>
                          <a:hlinkClick r:id="rId2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2" action="ppaction://hlinksldjump"/>
                        </a:rPr>
                        <a:t>pagina</a:t>
                      </a:r>
                      <a:r>
                        <a:rPr sz="1400" spc="-50" dirty="0">
                          <a:latin typeface="Arial MT"/>
                          <a:cs typeface="Arial MT"/>
                          <a:hlinkClick r:id="rId2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2" action="ppaction://hlinksldjump"/>
                        </a:rPr>
                        <a:t>del</a:t>
                      </a:r>
                      <a:r>
                        <a:rPr sz="1400" spc="-25" dirty="0">
                          <a:latin typeface="Arial MT"/>
                          <a:cs typeface="Arial MT"/>
                          <a:hlinkClick r:id="rId2" action="ppaction://hlinksldjump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  <a:hlinkClick r:id="rId2" action="ppaction://hlinksldjump"/>
                        </a:rPr>
                        <a:t>portale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550"/>
                        </a:lnSpc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p.3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13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40"/>
                        </a:spcBef>
                        <a:tabLst>
                          <a:tab pos="432434" algn="l"/>
                        </a:tabLst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-25" dirty="0">
                          <a:latin typeface="Arial MT"/>
                          <a:cs typeface="Arial MT"/>
                          <a:hlinkClick r:id="rId3" action="ppaction://hlinksldjump"/>
                        </a:rPr>
                        <a:t>I.</a:t>
                      </a:r>
                      <a:r>
                        <a:rPr sz="1400" dirty="0">
                          <a:latin typeface="Arial MT"/>
                          <a:cs typeface="Arial MT"/>
                          <a:hlinkClick r:id="rId3" action="ppaction://hlinksldjump"/>
                        </a:rPr>
                        <a:t>	</a:t>
                      </a:r>
                      <a:r>
                        <a:rPr sz="1400" spc="-10" dirty="0">
                          <a:latin typeface="Arial MT"/>
                          <a:cs typeface="Arial MT"/>
                          <a:hlinkClick r:id="rId3" action="ppaction://hlinksldjump"/>
                        </a:rPr>
                        <a:t>Homepage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0668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p.4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0668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13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40"/>
                        </a:spcBef>
                        <a:tabLst>
                          <a:tab pos="432434" algn="l"/>
                        </a:tabLst>
                      </a:pPr>
                      <a:r>
                        <a:rPr sz="1400" spc="-20" dirty="0">
                          <a:latin typeface="Arial MT"/>
                          <a:cs typeface="Arial MT"/>
                        </a:rPr>
                        <a:t>III.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400" dirty="0">
                          <a:latin typeface="Arial MT"/>
                          <a:cs typeface="Arial MT"/>
                          <a:hlinkClick r:id="rId4" action="ppaction://hlinksldjump"/>
                        </a:rPr>
                        <a:t>Processo</a:t>
                      </a:r>
                      <a:r>
                        <a:rPr sz="1400" spc="-50" dirty="0">
                          <a:latin typeface="Arial MT"/>
                          <a:cs typeface="Arial MT"/>
                          <a:hlinkClick r:id="rId4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4" action="ppaction://hlinksldjump"/>
                        </a:rPr>
                        <a:t>di</a:t>
                      </a:r>
                      <a:r>
                        <a:rPr sz="1400" spc="-10" dirty="0">
                          <a:latin typeface="Arial MT"/>
                          <a:cs typeface="Arial MT"/>
                          <a:hlinkClick r:id="rId4" action="ppaction://hlinksldjump"/>
                        </a:rPr>
                        <a:t> Qualifica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10668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p.8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1066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134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840"/>
                        </a:spcBef>
                        <a:tabLst>
                          <a:tab pos="744855" algn="l"/>
                        </a:tabLst>
                      </a:pPr>
                      <a:r>
                        <a:rPr sz="1400" spc="-2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-25" dirty="0">
                          <a:latin typeface="Arial MT"/>
                          <a:cs typeface="Arial MT"/>
                          <a:hlinkClick r:id="rId5" action="ppaction://hlinksldjump"/>
                        </a:rPr>
                        <a:t>V.</a:t>
                      </a:r>
                      <a:r>
                        <a:rPr sz="1400" dirty="0">
                          <a:latin typeface="Arial MT"/>
                          <a:cs typeface="Arial MT"/>
                          <a:hlinkClick r:id="rId5" action="ppaction://hlinksldjump"/>
                        </a:rPr>
                        <a:t>	a)</a:t>
                      </a:r>
                      <a:r>
                        <a:rPr sz="1400" spc="-40" dirty="0">
                          <a:latin typeface="Arial MT"/>
                          <a:cs typeface="Arial MT"/>
                          <a:hlinkClick r:id="rId5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5" action="ppaction://hlinksldjump"/>
                        </a:rPr>
                        <a:t>Verifica</a:t>
                      </a:r>
                      <a:r>
                        <a:rPr sz="1400" spc="-35" dirty="0">
                          <a:latin typeface="Arial MT"/>
                          <a:cs typeface="Arial MT"/>
                          <a:hlinkClick r:id="rId5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5" action="ppaction://hlinksldjump"/>
                        </a:rPr>
                        <a:t>dello</a:t>
                      </a:r>
                      <a:r>
                        <a:rPr sz="1400" spc="-30" dirty="0">
                          <a:latin typeface="Arial MT"/>
                          <a:cs typeface="Arial MT"/>
                          <a:hlinkClick r:id="rId5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5" action="ppaction://hlinksldjump"/>
                        </a:rPr>
                        <a:t>Stato</a:t>
                      </a:r>
                      <a:r>
                        <a:rPr sz="1400" spc="-25" dirty="0">
                          <a:latin typeface="Arial MT"/>
                          <a:cs typeface="Arial MT"/>
                          <a:hlinkClick r:id="rId5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5" action="ppaction://hlinksldjump"/>
                        </a:rPr>
                        <a:t>delle</a:t>
                      </a:r>
                      <a:r>
                        <a:rPr sz="1400" spc="-30" dirty="0">
                          <a:latin typeface="Arial MT"/>
                          <a:cs typeface="Arial MT"/>
                          <a:hlinkClick r:id="rId5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5" action="ppaction://hlinksldjump"/>
                        </a:rPr>
                        <a:t>Qualifiche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Categoria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10668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20" dirty="0">
                          <a:latin typeface="Arial MT"/>
                          <a:cs typeface="Arial MT"/>
                        </a:rPr>
                        <a:t>p.14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0668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840"/>
                        </a:spcBef>
                        <a:tabLst>
                          <a:tab pos="744855" algn="l"/>
                        </a:tabLst>
                      </a:pPr>
                      <a:r>
                        <a:rPr sz="1400" spc="-25" dirty="0">
                          <a:latin typeface="Arial MT"/>
                          <a:cs typeface="Arial MT"/>
                          <a:hlinkClick r:id="rId6" action="ppaction://hlinksldjump"/>
                        </a:rPr>
                        <a:t>V.</a:t>
                      </a:r>
                      <a:r>
                        <a:rPr sz="1400" dirty="0">
                          <a:latin typeface="Arial MT"/>
                          <a:cs typeface="Arial MT"/>
                          <a:hlinkClick r:id="rId6" action="ppaction://hlinksldjump"/>
                        </a:rPr>
                        <a:t>	b)</a:t>
                      </a:r>
                      <a:r>
                        <a:rPr sz="1400" spc="-35" dirty="0">
                          <a:latin typeface="Arial MT"/>
                          <a:cs typeface="Arial MT"/>
                          <a:hlinkClick r:id="rId6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6" action="ppaction://hlinksldjump"/>
                        </a:rPr>
                        <a:t>Verifica</a:t>
                      </a:r>
                      <a:r>
                        <a:rPr sz="1400" spc="-45" dirty="0">
                          <a:latin typeface="Arial MT"/>
                          <a:cs typeface="Arial MT"/>
                          <a:hlinkClick r:id="rId6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6" action="ppaction://hlinksldjump"/>
                        </a:rPr>
                        <a:t>delle</a:t>
                      </a:r>
                      <a:r>
                        <a:rPr sz="1400" spc="-35" dirty="0">
                          <a:latin typeface="Arial MT"/>
                          <a:cs typeface="Arial MT"/>
                          <a:hlinkClick r:id="rId6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6" action="ppaction://hlinksldjump"/>
                        </a:rPr>
                        <a:t>qualifiche</a:t>
                      </a:r>
                      <a:r>
                        <a:rPr sz="1400" spc="-60" dirty="0">
                          <a:latin typeface="Arial MT"/>
                          <a:cs typeface="Arial MT"/>
                          <a:hlinkClick r:id="rId6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6" action="ppaction://hlinksldjump"/>
                        </a:rPr>
                        <a:t>in</a:t>
                      </a:r>
                      <a:r>
                        <a:rPr sz="1400" spc="-25" dirty="0">
                          <a:latin typeface="Arial MT"/>
                          <a:cs typeface="Arial MT"/>
                          <a:hlinkClick r:id="rId6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6" action="ppaction://hlinksldjump"/>
                        </a:rPr>
                        <a:t>scadenza</a:t>
                      </a:r>
                      <a:r>
                        <a:rPr sz="1400" spc="-65" dirty="0">
                          <a:latin typeface="Arial MT"/>
                          <a:cs typeface="Arial MT"/>
                          <a:hlinkClick r:id="rId6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6" action="ppaction://hlinksldjump"/>
                        </a:rPr>
                        <a:t>o</a:t>
                      </a:r>
                      <a:r>
                        <a:rPr sz="1400" spc="-25" dirty="0">
                          <a:latin typeface="Arial MT"/>
                          <a:cs typeface="Arial MT"/>
                          <a:hlinkClick r:id="rId6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6" action="ppaction://hlinksldjump"/>
                        </a:rPr>
                        <a:t>documenti</a:t>
                      </a:r>
                      <a:r>
                        <a:rPr sz="1400" spc="-60" dirty="0">
                          <a:latin typeface="Arial MT"/>
                          <a:cs typeface="Arial MT"/>
                          <a:hlinkClick r:id="rId6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6" action="ppaction://hlinksldjump"/>
                        </a:rPr>
                        <a:t>scaduti/da</a:t>
                      </a:r>
                      <a:r>
                        <a:rPr sz="1400" spc="-60" dirty="0">
                          <a:latin typeface="Arial MT"/>
                          <a:cs typeface="Arial MT"/>
                          <a:hlinkClick r:id="rId6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6" action="ppaction://hlinksldjump"/>
                        </a:rPr>
                        <a:t>sostituire,</a:t>
                      </a:r>
                      <a:r>
                        <a:rPr sz="1400" spc="-55" dirty="0">
                          <a:latin typeface="Arial MT"/>
                          <a:cs typeface="Arial MT"/>
                          <a:hlinkClick r:id="rId6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6" action="ppaction://hlinksldjump"/>
                        </a:rPr>
                        <a:t>qual</a:t>
                      </a:r>
                      <a:r>
                        <a:rPr sz="1400" spc="-35" dirty="0">
                          <a:latin typeface="Arial MT"/>
                          <a:cs typeface="Arial MT"/>
                          <a:hlinkClick r:id="rId6" action="ppaction://hlinksldjump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  <a:hlinkClick r:id="rId6" action="ppaction://hlinksldjump"/>
                        </a:rPr>
                        <a:t>scadute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10668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20" dirty="0">
                          <a:latin typeface="Arial MT"/>
                          <a:cs typeface="Arial MT"/>
                        </a:rPr>
                        <a:t>p.16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0668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1160"/>
                        </a:spcBef>
                        <a:tabLst>
                          <a:tab pos="744855" algn="l"/>
                        </a:tabLst>
                      </a:pPr>
                      <a:r>
                        <a:rPr sz="1400" spc="-25" dirty="0">
                          <a:latin typeface="Arial MT"/>
                          <a:cs typeface="Arial MT"/>
                          <a:hlinkClick r:id="rId7" action="ppaction://hlinksldjump"/>
                        </a:rPr>
                        <a:t>VI.</a:t>
                      </a:r>
                      <a:r>
                        <a:rPr sz="1400" dirty="0">
                          <a:latin typeface="Arial MT"/>
                          <a:cs typeface="Arial MT"/>
                          <a:hlinkClick r:id="rId7" action="ppaction://hlinksldjump"/>
                        </a:rPr>
                        <a:t>	c)</a:t>
                      </a:r>
                      <a:r>
                        <a:rPr sz="1400" spc="-35" dirty="0">
                          <a:latin typeface="Arial MT"/>
                          <a:cs typeface="Arial MT"/>
                          <a:hlinkClick r:id="rId7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7" action="ppaction://hlinksldjump"/>
                        </a:rPr>
                        <a:t>Risposta</a:t>
                      </a:r>
                      <a:r>
                        <a:rPr sz="1400" spc="-40" dirty="0">
                          <a:latin typeface="Arial MT"/>
                          <a:cs typeface="Arial MT"/>
                          <a:hlinkClick r:id="rId7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7" action="ppaction://hlinksldjump"/>
                        </a:rPr>
                        <a:t>a</a:t>
                      </a:r>
                      <a:r>
                        <a:rPr sz="1400" spc="-35" dirty="0">
                          <a:latin typeface="Arial MT"/>
                          <a:cs typeface="Arial MT"/>
                          <a:hlinkClick r:id="rId7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7" action="ppaction://hlinksldjump"/>
                        </a:rPr>
                        <a:t>manifestazione</a:t>
                      </a:r>
                      <a:r>
                        <a:rPr sz="1400" spc="-55" dirty="0">
                          <a:latin typeface="Arial MT"/>
                          <a:cs typeface="Arial MT"/>
                          <a:hlinkClick r:id="rId7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7" action="ppaction://hlinksldjump"/>
                        </a:rPr>
                        <a:t>di</a:t>
                      </a:r>
                      <a:r>
                        <a:rPr sz="1400" spc="-25" dirty="0">
                          <a:latin typeface="Arial MT"/>
                          <a:cs typeface="Arial MT"/>
                          <a:hlinkClick r:id="rId7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7" action="ppaction://hlinksldjump"/>
                        </a:rPr>
                        <a:t>interesse</a:t>
                      </a:r>
                      <a:r>
                        <a:rPr sz="1400" spc="-55" dirty="0">
                          <a:latin typeface="Arial MT"/>
                          <a:cs typeface="Arial MT"/>
                          <a:hlinkClick r:id="rId7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7" action="ppaction://hlinksldjump"/>
                        </a:rPr>
                        <a:t>al</a:t>
                      </a:r>
                      <a:r>
                        <a:rPr sz="1400" spc="-25" dirty="0">
                          <a:latin typeface="Arial MT"/>
                          <a:cs typeface="Arial MT"/>
                          <a:hlinkClick r:id="rId7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7" action="ppaction://hlinksldjump"/>
                        </a:rPr>
                        <a:t>rinnovo</a:t>
                      </a:r>
                      <a:r>
                        <a:rPr sz="1400" spc="-20" dirty="0">
                          <a:latin typeface="Arial MT"/>
                          <a:cs typeface="Arial MT"/>
                          <a:hlinkClick r:id="rId7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7" action="ppaction://hlinksldjump"/>
                        </a:rPr>
                        <a:t>delle</a:t>
                      </a:r>
                      <a:r>
                        <a:rPr sz="1400" spc="-35" dirty="0">
                          <a:latin typeface="Arial MT"/>
                          <a:cs typeface="Arial MT"/>
                          <a:hlinkClick r:id="rId7" action="ppaction://hlinksldjump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  <a:hlinkClick r:id="rId7" action="ppaction://hlinksldjump"/>
                        </a:rPr>
                        <a:t>qualifiche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14732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400" spc="-20" dirty="0">
                          <a:latin typeface="Arial MT"/>
                          <a:cs typeface="Arial MT"/>
                        </a:rPr>
                        <a:t>p.19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4732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  <a:hlinkClick r:id="rId8" action="ppaction://hlinksldjump"/>
                        </a:rPr>
                        <a:t>VII.</a:t>
                      </a:r>
                      <a:r>
                        <a:rPr sz="1400" spc="254" dirty="0">
                          <a:latin typeface="Arial MT"/>
                          <a:cs typeface="Arial MT"/>
                          <a:hlinkClick r:id="rId8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8" action="ppaction://hlinksldjump"/>
                        </a:rPr>
                        <a:t>d)</a:t>
                      </a:r>
                      <a:r>
                        <a:rPr sz="1400" spc="-20" dirty="0">
                          <a:latin typeface="Arial MT"/>
                          <a:cs typeface="Arial MT"/>
                          <a:hlinkClick r:id="rId8" action="ppaction://hlinksldjump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  <a:hlinkClick r:id="rId8" action="ppaction://hlinksldjump"/>
                        </a:rPr>
                        <a:t>Aggiornamento</a:t>
                      </a:r>
                      <a:r>
                        <a:rPr sz="1400" spc="-45" dirty="0">
                          <a:latin typeface="Arial MT"/>
                          <a:cs typeface="Arial MT"/>
                          <a:hlinkClick r:id="rId8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8" action="ppaction://hlinksldjump"/>
                        </a:rPr>
                        <a:t>dei</a:t>
                      </a:r>
                      <a:r>
                        <a:rPr sz="1400" spc="-10" dirty="0">
                          <a:latin typeface="Arial MT"/>
                          <a:cs typeface="Arial MT"/>
                          <a:hlinkClick r:id="rId8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8" action="ppaction://hlinksldjump"/>
                        </a:rPr>
                        <a:t>questionari</a:t>
                      </a:r>
                      <a:r>
                        <a:rPr sz="1400" spc="-25" dirty="0">
                          <a:latin typeface="Arial MT"/>
                          <a:cs typeface="Arial MT"/>
                          <a:hlinkClick r:id="rId8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8" action="ppaction://hlinksldjump"/>
                        </a:rPr>
                        <a:t>di</a:t>
                      </a:r>
                      <a:r>
                        <a:rPr sz="1400" spc="-10" dirty="0">
                          <a:latin typeface="Arial MT"/>
                          <a:cs typeface="Arial MT"/>
                          <a:hlinkClick r:id="rId8" action="ppaction://hlinksldjump"/>
                        </a:rPr>
                        <a:t> categoria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400" spc="-20" dirty="0">
                          <a:latin typeface="Arial MT"/>
                          <a:cs typeface="Arial MT"/>
                        </a:rPr>
                        <a:t>p.21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0922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5134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VII.</a:t>
                      </a:r>
                      <a:r>
                        <a:rPr sz="1400" spc="2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e)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Aggiornamento</a:t>
                      </a:r>
                      <a:r>
                        <a:rPr sz="14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dei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questionari</a:t>
                      </a:r>
                      <a:r>
                        <a:rPr sz="1400" spc="-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generali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10668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20" dirty="0">
                          <a:latin typeface="Arial MT"/>
                          <a:cs typeface="Arial MT"/>
                        </a:rPr>
                        <a:t>p.25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0668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5134">
                <a:tc>
                  <a:txBody>
                    <a:bodyPr/>
                    <a:lstStyle/>
                    <a:p>
                      <a:pPr marL="39433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  <a:hlinkClick r:id="rId9" action="ppaction://hlinksldjump"/>
                        </a:rPr>
                        <a:t>VII.</a:t>
                      </a:r>
                      <a:r>
                        <a:rPr sz="1400" spc="240" dirty="0"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9" action="ppaction://hlinksldjump"/>
                        </a:rPr>
                        <a:t>f)</a:t>
                      </a:r>
                      <a:r>
                        <a:rPr sz="1400" spc="-30" dirty="0"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9" action="ppaction://hlinksldjump"/>
                        </a:rPr>
                        <a:t>Candidatura</a:t>
                      </a:r>
                      <a:r>
                        <a:rPr sz="1400" spc="-50" dirty="0"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9" action="ppaction://hlinksldjump"/>
                        </a:rPr>
                        <a:t>per</a:t>
                      </a:r>
                      <a:r>
                        <a:rPr sz="1400" spc="-30" dirty="0"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9" action="ppaction://hlinksldjump"/>
                        </a:rPr>
                        <a:t>qualifica</a:t>
                      </a:r>
                      <a:r>
                        <a:rPr sz="1400" spc="-55" dirty="0"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9" action="ppaction://hlinksldjump"/>
                        </a:rPr>
                        <a:t>su</a:t>
                      </a:r>
                      <a:r>
                        <a:rPr sz="1400" spc="-30" dirty="0"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9" action="ppaction://hlinksldjump"/>
                        </a:rPr>
                        <a:t>nuove</a:t>
                      </a:r>
                      <a:r>
                        <a:rPr sz="1400" spc="-25" dirty="0"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  <a:hlinkClick r:id="rId9" action="ppaction://hlinksldjump"/>
                        </a:rPr>
                        <a:t>categorie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0668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spc="-20" dirty="0">
                          <a:latin typeface="Arial MT"/>
                          <a:cs typeface="Arial MT"/>
                        </a:rPr>
                        <a:t>p.29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10668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94335">
                        <a:lnSpc>
                          <a:spcPts val="1600"/>
                        </a:lnSpc>
                        <a:spcBef>
                          <a:spcPts val="84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  <a:hlinkClick r:id="rId10" action="ppaction://hlinksldjump"/>
                        </a:rPr>
                        <a:t>VII.</a:t>
                      </a:r>
                      <a:r>
                        <a:rPr sz="1400" spc="225" dirty="0">
                          <a:latin typeface="Arial MT"/>
                          <a:cs typeface="Arial MT"/>
                          <a:hlinkClick r:id="rId10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10" action="ppaction://hlinksldjump"/>
                        </a:rPr>
                        <a:t>g)</a:t>
                      </a:r>
                      <a:r>
                        <a:rPr sz="1400" spc="-30" dirty="0">
                          <a:latin typeface="Arial MT"/>
                          <a:cs typeface="Arial MT"/>
                          <a:hlinkClick r:id="rId10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10" action="ppaction://hlinksldjump"/>
                        </a:rPr>
                        <a:t>Documentazione</a:t>
                      </a:r>
                      <a:r>
                        <a:rPr sz="1400" spc="-55" dirty="0">
                          <a:latin typeface="Arial MT"/>
                          <a:cs typeface="Arial MT"/>
                          <a:hlinkClick r:id="rId10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10" action="ppaction://hlinksldjump"/>
                        </a:rPr>
                        <a:t>di</a:t>
                      </a:r>
                      <a:r>
                        <a:rPr sz="1400" spc="-25" dirty="0">
                          <a:latin typeface="Arial MT"/>
                          <a:cs typeface="Arial MT"/>
                          <a:hlinkClick r:id="rId10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10" action="ppaction://hlinksldjump"/>
                        </a:rPr>
                        <a:t>categoria</a:t>
                      </a:r>
                      <a:r>
                        <a:rPr sz="1400" spc="-55" dirty="0">
                          <a:latin typeface="Arial MT"/>
                          <a:cs typeface="Arial MT"/>
                          <a:hlinkClick r:id="rId10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10" action="ppaction://hlinksldjump"/>
                        </a:rPr>
                        <a:t>prossima</a:t>
                      </a:r>
                      <a:r>
                        <a:rPr sz="1400" spc="-55" dirty="0">
                          <a:latin typeface="Arial MT"/>
                          <a:cs typeface="Arial MT"/>
                          <a:hlinkClick r:id="rId10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10" action="ppaction://hlinksldjump"/>
                        </a:rPr>
                        <a:t>alla</a:t>
                      </a:r>
                      <a:r>
                        <a:rPr sz="1400" spc="-25" dirty="0">
                          <a:latin typeface="Arial MT"/>
                          <a:cs typeface="Arial MT"/>
                          <a:hlinkClick r:id="rId10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10" action="ppaction://hlinksldjump"/>
                        </a:rPr>
                        <a:t>scadenza</a:t>
                      </a:r>
                      <a:r>
                        <a:rPr sz="1400" spc="-55" dirty="0">
                          <a:latin typeface="Arial MT"/>
                          <a:cs typeface="Arial MT"/>
                          <a:hlinkClick r:id="rId10" action="ppaction://hlinksldjump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  <a:hlinkClick r:id="rId10" action="ppaction://hlinksldjump"/>
                        </a:rPr>
                        <a:t>o</a:t>
                      </a:r>
                      <a:r>
                        <a:rPr sz="1400" spc="-20" dirty="0">
                          <a:latin typeface="Arial MT"/>
                          <a:cs typeface="Arial MT"/>
                          <a:hlinkClick r:id="rId10" action="ppaction://hlinksldjump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  <a:hlinkClick r:id="rId10" action="ppaction://hlinksldjump"/>
                        </a:rPr>
                        <a:t>scaduta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10668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600"/>
                        </a:lnSpc>
                        <a:spcBef>
                          <a:spcPts val="840"/>
                        </a:spcBef>
                      </a:pPr>
                      <a:r>
                        <a:rPr sz="1400" spc="-20" dirty="0">
                          <a:latin typeface="Arial MT"/>
                          <a:cs typeface="Arial MT"/>
                        </a:rPr>
                        <a:t>p.33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10668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0526" y="1176375"/>
            <a:ext cx="10072370" cy="22663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sono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possibili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stati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attribuiti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endParaRPr sz="1400" dirty="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Calibri"/>
              <a:buChar char="▪"/>
              <a:tabLst>
                <a:tab pos="299085" algn="l"/>
              </a:tabLst>
            </a:pP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sz="1400" b="1" spc="-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Carico</a:t>
            </a:r>
            <a:r>
              <a:rPr sz="1400" b="1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al</a:t>
            </a:r>
            <a:r>
              <a:rPr sz="1400" b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Fornitore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non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sono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stati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ancora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compilati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oppure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non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stata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ancora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creata.</a:t>
            </a:r>
            <a:endParaRPr sz="1400" dirty="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Calibri"/>
              <a:buChar char="▪"/>
              <a:tabLst>
                <a:tab pos="299085" algn="l"/>
              </a:tabLst>
            </a:pP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sz="1400" b="1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Valutazione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stata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creata,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attualmente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candidatura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fase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valutazione,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dove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vengono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controllate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le</a:t>
            </a:r>
            <a:endParaRPr sz="1400" dirty="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risposte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indicate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verificarne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conformità.</a:t>
            </a:r>
            <a:endParaRPr sz="1400" dirty="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Calibri"/>
              <a:buChar char="▪"/>
              <a:tabLst>
                <a:tab pos="299085" algn="l"/>
              </a:tabLst>
            </a:pP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Qualificato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Si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qualificati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cui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si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candidati.</a:t>
            </a:r>
            <a:endParaRPr sz="1400" dirty="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Calibri"/>
              <a:buChar char="▪"/>
              <a:tabLst>
                <a:tab pos="299085" algn="l"/>
              </a:tabLst>
            </a:pP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Non</a:t>
            </a:r>
            <a:r>
              <a:rPr sz="1400" b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Qualificato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Non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si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qualificati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categoria.</a:t>
            </a:r>
            <a:endParaRPr sz="1400" dirty="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Font typeface="Calibri"/>
              <a:buChar char="▪"/>
              <a:tabLst>
                <a:tab pos="299085" algn="l"/>
              </a:tabLst>
            </a:pP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Scaduto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scaduta.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5151" y="96773"/>
            <a:ext cx="69246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1636395" algn="l"/>
              </a:tabLst>
            </a:pPr>
            <a:r>
              <a:rPr spc="-25" dirty="0"/>
              <a:t>a)</a:t>
            </a:r>
            <a:r>
              <a:rPr dirty="0"/>
              <a:t>	</a:t>
            </a:r>
            <a:r>
              <a:rPr spc="-10" dirty="0"/>
              <a:t>Verifica</a:t>
            </a:r>
            <a:r>
              <a:rPr dirty="0"/>
              <a:t>	dello</a:t>
            </a:r>
            <a:r>
              <a:rPr spc="-45" dirty="0"/>
              <a:t> </a:t>
            </a:r>
            <a:r>
              <a:rPr dirty="0"/>
              <a:t>Stato</a:t>
            </a:r>
            <a:r>
              <a:rPr spc="-45" dirty="0"/>
              <a:t> </a:t>
            </a:r>
            <a:r>
              <a:rPr dirty="0"/>
              <a:t>delle</a:t>
            </a:r>
            <a:r>
              <a:rPr spc="-45" dirty="0"/>
              <a:t> </a:t>
            </a:r>
            <a:r>
              <a:rPr dirty="0"/>
              <a:t>Qualifiche</a:t>
            </a:r>
            <a:r>
              <a:rPr spc="-25" dirty="0"/>
              <a:t> </a:t>
            </a:r>
            <a:r>
              <a:rPr dirty="0"/>
              <a:t>di</a:t>
            </a:r>
            <a:r>
              <a:rPr spc="-55" dirty="0"/>
              <a:t> </a:t>
            </a:r>
            <a:r>
              <a:rPr spc="-10" dirty="0"/>
              <a:t>Categoria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151" y="96773"/>
            <a:ext cx="672528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1636395" algn="l"/>
              </a:tabLst>
            </a:pPr>
            <a:r>
              <a:rPr spc="-25" dirty="0"/>
              <a:t>b)</a:t>
            </a:r>
            <a:r>
              <a:rPr dirty="0"/>
              <a:t>	</a:t>
            </a:r>
            <a:r>
              <a:rPr spc="-10" dirty="0"/>
              <a:t>Verifica</a:t>
            </a:r>
            <a:r>
              <a:rPr dirty="0"/>
              <a:t>	delle</a:t>
            </a:r>
            <a:r>
              <a:rPr spc="-55" dirty="0"/>
              <a:t> </a:t>
            </a:r>
            <a:r>
              <a:rPr dirty="0"/>
              <a:t>qualifiche</a:t>
            </a:r>
            <a:r>
              <a:rPr spc="-15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scadenza</a:t>
            </a:r>
            <a:r>
              <a:rPr spc="-45" dirty="0"/>
              <a:t> </a:t>
            </a:r>
            <a:r>
              <a:rPr dirty="0"/>
              <a:t>o</a:t>
            </a:r>
            <a:r>
              <a:rPr spc="-45" dirty="0"/>
              <a:t> </a:t>
            </a:r>
            <a:r>
              <a:rPr spc="-10" dirty="0"/>
              <a:t>scadute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4753" y="1028826"/>
            <a:ext cx="42576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individuare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qualifiche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scadenza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scadute: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753" y="1242542"/>
            <a:ext cx="6496685" cy="66611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000000"/>
              </a:buClr>
              <a:buAutoNum type="alphaLcParenR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«Mie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Categorie»: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Selezionare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l’Icona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barra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laterale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endParaRPr sz="1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riquadro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Stato</a:t>
            </a:r>
            <a:r>
              <a:rPr sz="1400" i="1" spc="-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Valutazioni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viene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indicata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i="1" spc="-10" dirty="0">
                <a:solidFill>
                  <a:srgbClr val="0D0D0D"/>
                </a:solidFill>
                <a:latin typeface="Arial"/>
                <a:cs typeface="Arial"/>
              </a:rPr>
              <a:t>Scaduto(…)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10071" y="1348866"/>
            <a:ext cx="28854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cliccare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Mie</a:t>
            </a:r>
            <a:r>
              <a:rPr sz="1400" b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Categorie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186865" y="2610482"/>
            <a:ext cx="7250430" cy="3466465"/>
            <a:chOff x="2186865" y="2610482"/>
            <a:chExt cx="7250430" cy="346646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6865" y="2610482"/>
              <a:ext cx="7249816" cy="34658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1531" y="2775203"/>
              <a:ext cx="6934200" cy="31501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640573" y="3868673"/>
              <a:ext cx="1217930" cy="283845"/>
            </a:xfrm>
            <a:custGeom>
              <a:avLst/>
              <a:gdLst/>
              <a:ahLst/>
              <a:cxnLst/>
              <a:rect l="l" t="t" r="r" b="b"/>
              <a:pathLst>
                <a:path w="1217929" h="283845">
                  <a:moveTo>
                    <a:pt x="0" y="283463"/>
                  </a:moveTo>
                  <a:lnTo>
                    <a:pt x="1217676" y="283463"/>
                  </a:lnTo>
                  <a:lnTo>
                    <a:pt x="1217676" y="0"/>
                  </a:lnTo>
                  <a:lnTo>
                    <a:pt x="0" y="0"/>
                  </a:lnTo>
                  <a:lnTo>
                    <a:pt x="0" y="28346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52282" y="3550158"/>
              <a:ext cx="76200" cy="320040"/>
            </a:xfrm>
            <a:custGeom>
              <a:avLst/>
              <a:gdLst/>
              <a:ahLst/>
              <a:cxnLst/>
              <a:rect l="l" t="t" r="r" b="b"/>
              <a:pathLst>
                <a:path w="76200" h="320039">
                  <a:moveTo>
                    <a:pt x="0" y="243458"/>
                  </a:moveTo>
                  <a:lnTo>
                    <a:pt x="38100" y="319658"/>
                  </a:lnTo>
                  <a:lnTo>
                    <a:pt x="63500" y="268858"/>
                  </a:lnTo>
                  <a:lnTo>
                    <a:pt x="28575" y="268858"/>
                  </a:lnTo>
                  <a:lnTo>
                    <a:pt x="28575" y="262508"/>
                  </a:lnTo>
                  <a:lnTo>
                    <a:pt x="0" y="243458"/>
                  </a:lnTo>
                  <a:close/>
                </a:path>
                <a:path w="76200" h="320039">
                  <a:moveTo>
                    <a:pt x="28575" y="262508"/>
                  </a:moveTo>
                  <a:lnTo>
                    <a:pt x="28575" y="268858"/>
                  </a:lnTo>
                  <a:lnTo>
                    <a:pt x="38100" y="268858"/>
                  </a:lnTo>
                  <a:lnTo>
                    <a:pt x="28575" y="262508"/>
                  </a:lnTo>
                  <a:close/>
                </a:path>
                <a:path w="76200" h="320039">
                  <a:moveTo>
                    <a:pt x="47625" y="0"/>
                  </a:moveTo>
                  <a:lnTo>
                    <a:pt x="28575" y="0"/>
                  </a:lnTo>
                  <a:lnTo>
                    <a:pt x="28575" y="262508"/>
                  </a:lnTo>
                  <a:lnTo>
                    <a:pt x="38100" y="268858"/>
                  </a:lnTo>
                  <a:lnTo>
                    <a:pt x="47625" y="262508"/>
                  </a:lnTo>
                  <a:lnTo>
                    <a:pt x="47625" y="0"/>
                  </a:lnTo>
                  <a:close/>
                </a:path>
                <a:path w="76200" h="320039">
                  <a:moveTo>
                    <a:pt x="47625" y="262508"/>
                  </a:moveTo>
                  <a:lnTo>
                    <a:pt x="38100" y="268858"/>
                  </a:lnTo>
                  <a:lnTo>
                    <a:pt x="47625" y="268858"/>
                  </a:lnTo>
                  <a:lnTo>
                    <a:pt x="47625" y="262508"/>
                  </a:lnTo>
                  <a:close/>
                </a:path>
                <a:path w="76200" h="320039">
                  <a:moveTo>
                    <a:pt x="76200" y="243458"/>
                  </a:moveTo>
                  <a:lnTo>
                    <a:pt x="47625" y="262508"/>
                  </a:lnTo>
                  <a:lnTo>
                    <a:pt x="47625" y="268858"/>
                  </a:lnTo>
                  <a:lnTo>
                    <a:pt x="63500" y="268858"/>
                  </a:lnTo>
                  <a:lnTo>
                    <a:pt x="76200" y="24345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53656" y="1306067"/>
            <a:ext cx="362711" cy="307848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151" y="96773"/>
            <a:ext cx="672528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1636395" algn="l"/>
              </a:tabLst>
            </a:pPr>
            <a:r>
              <a:rPr spc="-25" dirty="0"/>
              <a:t>b)</a:t>
            </a:r>
            <a:r>
              <a:rPr dirty="0"/>
              <a:t>	</a:t>
            </a:r>
            <a:r>
              <a:rPr spc="-10" dirty="0"/>
              <a:t>Verifica</a:t>
            </a:r>
            <a:r>
              <a:rPr dirty="0"/>
              <a:t>	delle</a:t>
            </a:r>
            <a:r>
              <a:rPr spc="-55" dirty="0"/>
              <a:t> </a:t>
            </a:r>
            <a:r>
              <a:rPr dirty="0"/>
              <a:t>qualifiche</a:t>
            </a:r>
            <a:r>
              <a:rPr spc="-15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scadenza</a:t>
            </a:r>
            <a:r>
              <a:rPr spc="-45" dirty="0"/>
              <a:t> </a:t>
            </a:r>
            <a:r>
              <a:rPr dirty="0"/>
              <a:t>o</a:t>
            </a:r>
            <a:r>
              <a:rPr spc="-45" dirty="0"/>
              <a:t> </a:t>
            </a:r>
            <a:r>
              <a:rPr spc="-10" dirty="0"/>
              <a:t>scadute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4753" y="922756"/>
            <a:ext cx="4335145" cy="6654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Cosa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fare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quando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scadenza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scaduta: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355600" algn="l"/>
              </a:tabLst>
            </a:pPr>
            <a:r>
              <a:rPr sz="1400" spc="-25" dirty="0">
                <a:latin typeface="Arial MT"/>
                <a:cs typeface="Arial MT"/>
              </a:rPr>
              <a:t>a)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Informare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voler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rinnovare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qualifica: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2258" y="1563090"/>
            <a:ext cx="726948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5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400" spc="-25" dirty="0">
                <a:latin typeface="Arial MT"/>
                <a:cs typeface="Arial MT"/>
              </a:rPr>
              <a:t>a)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Valutazioni</a:t>
            </a:r>
            <a:r>
              <a:rPr sz="1400" i="1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i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Categorie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»: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Selezionare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l’Icona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barra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laterale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«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successivamente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Valutazioni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b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Categoria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38479" y="1669161"/>
            <a:ext cx="24892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cliccare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Valutazioni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2258" y="2309241"/>
            <a:ext cx="86131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1400" spc="-25" dirty="0">
                <a:latin typeface="Arial MT"/>
                <a:cs typeface="Arial MT"/>
              </a:rPr>
              <a:t>b)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Individua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scaduta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scadenza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(2)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accedere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dettaglio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(3).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0" y="1572767"/>
            <a:ext cx="362711" cy="30937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656844" y="2692907"/>
            <a:ext cx="10651490" cy="4165600"/>
            <a:chOff x="656844" y="2692907"/>
            <a:chExt cx="10651490" cy="41656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5096" y="2719994"/>
              <a:ext cx="5203031" cy="20856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9735" y="2884931"/>
              <a:ext cx="4887468" cy="17693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7392" y="4564343"/>
              <a:ext cx="4965192" cy="22936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09416" y="4756403"/>
              <a:ext cx="4594860" cy="19537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6844" y="2692907"/>
              <a:ext cx="4864608" cy="20528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8868" y="2884931"/>
              <a:ext cx="4494276" cy="168249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92174" y="3897629"/>
              <a:ext cx="1290955" cy="356870"/>
            </a:xfrm>
            <a:custGeom>
              <a:avLst/>
              <a:gdLst/>
              <a:ahLst/>
              <a:cxnLst/>
              <a:rect l="l" t="t" r="r" b="b"/>
              <a:pathLst>
                <a:path w="1290955" h="356870">
                  <a:moveTo>
                    <a:pt x="0" y="356616"/>
                  </a:moveTo>
                  <a:lnTo>
                    <a:pt x="1290827" y="356616"/>
                  </a:lnTo>
                  <a:lnTo>
                    <a:pt x="1290827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83001" y="4072889"/>
              <a:ext cx="428625" cy="76200"/>
            </a:xfrm>
            <a:custGeom>
              <a:avLst/>
              <a:gdLst/>
              <a:ahLst/>
              <a:cxnLst/>
              <a:rect l="l" t="t" r="r" b="b"/>
              <a:pathLst>
                <a:path w="42862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7150" y="47625"/>
                  </a:lnTo>
                  <a:lnTo>
                    <a:pt x="50800" y="47625"/>
                  </a:lnTo>
                  <a:lnTo>
                    <a:pt x="50800" y="28575"/>
                  </a:lnTo>
                  <a:lnTo>
                    <a:pt x="57150" y="28575"/>
                  </a:lnTo>
                  <a:lnTo>
                    <a:pt x="76200" y="0"/>
                  </a:lnTo>
                  <a:close/>
                </a:path>
                <a:path w="428625" h="76200">
                  <a:moveTo>
                    <a:pt x="50800" y="38100"/>
                  </a:moveTo>
                  <a:lnTo>
                    <a:pt x="50800" y="47625"/>
                  </a:lnTo>
                  <a:lnTo>
                    <a:pt x="57150" y="47625"/>
                  </a:lnTo>
                  <a:lnTo>
                    <a:pt x="50800" y="38100"/>
                  </a:lnTo>
                  <a:close/>
                </a:path>
                <a:path w="428625" h="76200">
                  <a:moveTo>
                    <a:pt x="428625" y="28575"/>
                  </a:moveTo>
                  <a:lnTo>
                    <a:pt x="57150" y="28575"/>
                  </a:lnTo>
                  <a:lnTo>
                    <a:pt x="50800" y="38100"/>
                  </a:lnTo>
                  <a:lnTo>
                    <a:pt x="57150" y="47625"/>
                  </a:lnTo>
                  <a:lnTo>
                    <a:pt x="428625" y="47625"/>
                  </a:lnTo>
                  <a:lnTo>
                    <a:pt x="428625" y="28575"/>
                  </a:lnTo>
                  <a:close/>
                </a:path>
                <a:path w="428625" h="76200">
                  <a:moveTo>
                    <a:pt x="57150" y="28575"/>
                  </a:moveTo>
                  <a:lnTo>
                    <a:pt x="50800" y="28575"/>
                  </a:lnTo>
                  <a:lnTo>
                    <a:pt x="50800" y="3810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10177" y="3897629"/>
              <a:ext cx="7447915" cy="670560"/>
            </a:xfrm>
            <a:custGeom>
              <a:avLst/>
              <a:gdLst/>
              <a:ahLst/>
              <a:cxnLst/>
              <a:rect l="l" t="t" r="r" b="b"/>
              <a:pathLst>
                <a:path w="7447915" h="670560">
                  <a:moveTo>
                    <a:pt x="0" y="356616"/>
                  </a:moveTo>
                  <a:lnTo>
                    <a:pt x="1338072" y="356616"/>
                  </a:lnTo>
                  <a:lnTo>
                    <a:pt x="1338072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  <a:path w="7447915" h="670560">
                  <a:moveTo>
                    <a:pt x="6556248" y="670560"/>
                  </a:moveTo>
                  <a:lnTo>
                    <a:pt x="7447788" y="670560"/>
                  </a:lnTo>
                  <a:lnTo>
                    <a:pt x="7447788" y="356616"/>
                  </a:lnTo>
                  <a:lnTo>
                    <a:pt x="6556248" y="356616"/>
                  </a:lnTo>
                  <a:lnTo>
                    <a:pt x="6556248" y="67056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706862" y="4568189"/>
              <a:ext cx="76200" cy="314960"/>
            </a:xfrm>
            <a:custGeom>
              <a:avLst/>
              <a:gdLst/>
              <a:ahLst/>
              <a:cxnLst/>
              <a:rect l="l" t="t" r="r" b="b"/>
              <a:pathLst>
                <a:path w="76200" h="314960">
                  <a:moveTo>
                    <a:pt x="38100" y="50800"/>
                  </a:moveTo>
                  <a:lnTo>
                    <a:pt x="28575" y="57150"/>
                  </a:lnTo>
                  <a:lnTo>
                    <a:pt x="28575" y="314579"/>
                  </a:lnTo>
                  <a:lnTo>
                    <a:pt x="47625" y="314579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314960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314960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314960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314960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52727" y="2884931"/>
              <a:ext cx="277368" cy="27736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87612" y="4306823"/>
              <a:ext cx="251459" cy="2514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97067" y="4983479"/>
              <a:ext cx="251460" cy="251459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151" y="96773"/>
            <a:ext cx="672528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  <a:tab pos="1636395" algn="l"/>
              </a:tabLst>
            </a:pPr>
            <a:r>
              <a:rPr spc="-25" dirty="0"/>
              <a:t>b)</a:t>
            </a:r>
            <a:r>
              <a:rPr dirty="0"/>
              <a:t>	</a:t>
            </a:r>
            <a:r>
              <a:rPr spc="-10" dirty="0"/>
              <a:t>Verifica</a:t>
            </a:r>
            <a:r>
              <a:rPr dirty="0"/>
              <a:t>	delle</a:t>
            </a:r>
            <a:r>
              <a:rPr spc="-55" dirty="0"/>
              <a:t> </a:t>
            </a:r>
            <a:r>
              <a:rPr dirty="0"/>
              <a:t>qualifiche</a:t>
            </a:r>
            <a:r>
              <a:rPr spc="-15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scadenza</a:t>
            </a:r>
            <a:r>
              <a:rPr spc="-45" dirty="0"/>
              <a:t> </a:t>
            </a:r>
            <a:r>
              <a:rPr dirty="0"/>
              <a:t>o</a:t>
            </a:r>
            <a:r>
              <a:rPr spc="-45" dirty="0"/>
              <a:t> </a:t>
            </a:r>
            <a:r>
              <a:rPr spc="-10" dirty="0"/>
              <a:t>scadute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4753" y="908913"/>
            <a:ext cx="9725660" cy="19469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000000"/>
              </a:buClr>
              <a:buAutoNum type="alphaLcParenR" startAt="3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Messaggi</a:t>
            </a:r>
            <a:r>
              <a:rPr sz="1400" b="1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(Non</a:t>
            </a:r>
            <a:r>
              <a:rPr sz="1400" b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Letti..)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successivamente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Crea</a:t>
            </a:r>
            <a:r>
              <a:rPr sz="14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Messaggio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endParaRPr sz="1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4"/>
              </a:spcBef>
              <a:buClr>
                <a:srgbClr val="000000"/>
              </a:buClr>
              <a:buAutoNum type="alphaLcParenR" startAt="3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Procedi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compilazione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messaggio:</a:t>
            </a:r>
            <a:endParaRPr sz="1400">
              <a:latin typeface="Arial MT"/>
              <a:cs typeface="Arial MT"/>
            </a:endParaRPr>
          </a:p>
          <a:p>
            <a:pPr marL="812800" lvl="1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 startAt="3"/>
              <a:tabLst>
                <a:tab pos="8128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Indica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Rinnovo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oppure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Riapertura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Questionari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relativamente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campo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Classificazione</a:t>
            </a:r>
            <a:r>
              <a:rPr sz="1400" i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D0D0D"/>
                </a:solidFill>
                <a:latin typeface="Arial"/>
                <a:cs typeface="Arial"/>
              </a:rPr>
              <a:t>Messaggio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endParaRPr sz="1400">
              <a:latin typeface="Arial MT"/>
              <a:cs typeface="Arial MT"/>
            </a:endParaRPr>
          </a:p>
          <a:p>
            <a:pPr marL="812800" lvl="1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 startAt="3"/>
              <a:tabLst>
                <a:tab pos="8128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Indica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l’oggetto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messaggio,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necessario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possibile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allegare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cliccando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sul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pulsante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“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Allegati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”</a:t>
            </a:r>
            <a:endParaRPr sz="1400">
              <a:latin typeface="Arial MT"/>
              <a:cs typeface="Arial MT"/>
            </a:endParaRPr>
          </a:p>
          <a:p>
            <a:pPr marL="12700" marR="3669665" lvl="1" indent="342900">
              <a:lnSpc>
                <a:spcPts val="2520"/>
              </a:lnSpc>
              <a:spcBef>
                <a:spcPts val="100"/>
              </a:spcBef>
              <a:buClr>
                <a:srgbClr val="000000"/>
              </a:buClr>
              <a:buAutoNum type="alphaLcParenR" startAt="3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Invia</a:t>
            </a:r>
            <a:r>
              <a:rPr sz="1400" b="1" spc="-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messaggio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»,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alto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destra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procedere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l’invio.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messaggio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inviato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sarà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visibile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Messaggi</a:t>
            </a:r>
            <a:r>
              <a:rPr sz="1400" i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D0D0D"/>
                </a:solidFill>
                <a:latin typeface="Arial"/>
                <a:cs typeface="Arial"/>
              </a:rPr>
              <a:t>Inviati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21968" y="4347504"/>
            <a:ext cx="4764405" cy="1470025"/>
            <a:chOff x="921968" y="4347504"/>
            <a:chExt cx="4764405" cy="14700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1968" y="4347504"/>
              <a:ext cx="4764127" cy="13771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6612" y="4512563"/>
              <a:ext cx="4448556" cy="10607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5531" y="4535423"/>
              <a:ext cx="277367" cy="27736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035302" y="4635245"/>
              <a:ext cx="1335405" cy="356870"/>
            </a:xfrm>
            <a:custGeom>
              <a:avLst/>
              <a:gdLst/>
              <a:ahLst/>
              <a:cxnLst/>
              <a:rect l="l" t="t" r="r" b="b"/>
              <a:pathLst>
                <a:path w="1335404" h="356870">
                  <a:moveTo>
                    <a:pt x="0" y="356615"/>
                  </a:moveTo>
                  <a:lnTo>
                    <a:pt x="1335024" y="356615"/>
                  </a:lnTo>
                  <a:lnTo>
                    <a:pt x="1335024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70325" y="4755641"/>
              <a:ext cx="428625" cy="76200"/>
            </a:xfrm>
            <a:custGeom>
              <a:avLst/>
              <a:gdLst/>
              <a:ahLst/>
              <a:cxnLst/>
              <a:rect l="l" t="t" r="r" b="b"/>
              <a:pathLst>
                <a:path w="428625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57150" y="47624"/>
                  </a:lnTo>
                  <a:lnTo>
                    <a:pt x="50800" y="47624"/>
                  </a:lnTo>
                  <a:lnTo>
                    <a:pt x="50800" y="28574"/>
                  </a:lnTo>
                  <a:lnTo>
                    <a:pt x="57150" y="28574"/>
                  </a:lnTo>
                  <a:lnTo>
                    <a:pt x="76200" y="0"/>
                  </a:lnTo>
                  <a:close/>
                </a:path>
                <a:path w="428625" h="76200">
                  <a:moveTo>
                    <a:pt x="50800" y="38099"/>
                  </a:moveTo>
                  <a:lnTo>
                    <a:pt x="50800" y="47624"/>
                  </a:lnTo>
                  <a:lnTo>
                    <a:pt x="57150" y="47624"/>
                  </a:lnTo>
                  <a:lnTo>
                    <a:pt x="50800" y="38099"/>
                  </a:lnTo>
                  <a:close/>
                </a:path>
                <a:path w="428625" h="76200">
                  <a:moveTo>
                    <a:pt x="428625" y="28574"/>
                  </a:moveTo>
                  <a:lnTo>
                    <a:pt x="57150" y="28574"/>
                  </a:lnTo>
                  <a:lnTo>
                    <a:pt x="50800" y="38099"/>
                  </a:lnTo>
                  <a:lnTo>
                    <a:pt x="57150" y="47624"/>
                  </a:lnTo>
                  <a:lnTo>
                    <a:pt x="428625" y="47624"/>
                  </a:lnTo>
                  <a:lnTo>
                    <a:pt x="428625" y="28574"/>
                  </a:lnTo>
                  <a:close/>
                </a:path>
                <a:path w="428625" h="76200">
                  <a:moveTo>
                    <a:pt x="57150" y="28574"/>
                  </a:moveTo>
                  <a:lnTo>
                    <a:pt x="50800" y="28574"/>
                  </a:lnTo>
                  <a:lnTo>
                    <a:pt x="50800" y="38099"/>
                  </a:lnTo>
                  <a:lnTo>
                    <a:pt x="57150" y="285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7373" y="5104637"/>
              <a:ext cx="1021080" cy="356870"/>
            </a:xfrm>
            <a:custGeom>
              <a:avLst/>
              <a:gdLst/>
              <a:ahLst/>
              <a:cxnLst/>
              <a:rect l="l" t="t" r="r" b="b"/>
              <a:pathLst>
                <a:path w="1021080" h="356870">
                  <a:moveTo>
                    <a:pt x="0" y="356616"/>
                  </a:moveTo>
                  <a:lnTo>
                    <a:pt x="1021080" y="356616"/>
                  </a:lnTo>
                  <a:lnTo>
                    <a:pt x="1021080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59813" y="5461253"/>
              <a:ext cx="76200" cy="356235"/>
            </a:xfrm>
            <a:custGeom>
              <a:avLst/>
              <a:gdLst/>
              <a:ahLst/>
              <a:cxnLst/>
              <a:rect l="l" t="t" r="r" b="b"/>
              <a:pathLst>
                <a:path w="76200" h="356235">
                  <a:moveTo>
                    <a:pt x="38100" y="50800"/>
                  </a:moveTo>
                  <a:lnTo>
                    <a:pt x="28575" y="57150"/>
                  </a:lnTo>
                  <a:lnTo>
                    <a:pt x="28575" y="356095"/>
                  </a:lnTo>
                  <a:lnTo>
                    <a:pt x="47625" y="356095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356235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356235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356235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356235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457179" y="2636367"/>
            <a:ext cx="4799330" cy="4222115"/>
            <a:chOff x="6457179" y="2636367"/>
            <a:chExt cx="4799330" cy="422211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7179" y="2636367"/>
              <a:ext cx="4799093" cy="422163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21780" y="2801112"/>
              <a:ext cx="4483608" cy="39090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12102" y="2966466"/>
              <a:ext cx="4157979" cy="1041400"/>
            </a:xfrm>
            <a:custGeom>
              <a:avLst/>
              <a:gdLst/>
              <a:ahLst/>
              <a:cxnLst/>
              <a:rect l="l" t="t" r="r" b="b"/>
              <a:pathLst>
                <a:path w="4157979" h="1041400">
                  <a:moveTo>
                    <a:pt x="0" y="1040892"/>
                  </a:moveTo>
                  <a:lnTo>
                    <a:pt x="2034540" y="1040892"/>
                  </a:lnTo>
                  <a:lnTo>
                    <a:pt x="2034540" y="684276"/>
                  </a:lnTo>
                  <a:lnTo>
                    <a:pt x="0" y="684276"/>
                  </a:lnTo>
                  <a:lnTo>
                    <a:pt x="0" y="1040892"/>
                  </a:lnTo>
                  <a:close/>
                </a:path>
                <a:path w="4157979" h="1041400">
                  <a:moveTo>
                    <a:pt x="3479292" y="243839"/>
                  </a:moveTo>
                  <a:lnTo>
                    <a:pt x="4157472" y="243839"/>
                  </a:lnTo>
                  <a:lnTo>
                    <a:pt x="4157472" y="0"/>
                  </a:lnTo>
                  <a:lnTo>
                    <a:pt x="3479292" y="0"/>
                  </a:lnTo>
                  <a:lnTo>
                    <a:pt x="3479292" y="2438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691622" y="3210306"/>
              <a:ext cx="76200" cy="288925"/>
            </a:xfrm>
            <a:custGeom>
              <a:avLst/>
              <a:gdLst/>
              <a:ahLst/>
              <a:cxnLst/>
              <a:rect l="l" t="t" r="r" b="b"/>
              <a:pathLst>
                <a:path w="76200" h="288925">
                  <a:moveTo>
                    <a:pt x="38100" y="50800"/>
                  </a:moveTo>
                  <a:lnTo>
                    <a:pt x="28575" y="57150"/>
                  </a:lnTo>
                  <a:lnTo>
                    <a:pt x="28575" y="288925"/>
                  </a:lnTo>
                  <a:lnTo>
                    <a:pt x="47625" y="288925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288925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288925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288925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288925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1212" y="3672878"/>
              <a:ext cx="2531363" cy="104072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03236" y="3864864"/>
              <a:ext cx="2161031" cy="6705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62188" y="3713988"/>
              <a:ext cx="321564" cy="321563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753" y="922756"/>
            <a:ext cx="984186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4495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Dopo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aver</a:t>
            </a:r>
            <a:r>
              <a:rPr sz="1400" spc="-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mandato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richiesta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rinnovo,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invia</a:t>
            </a:r>
            <a:r>
              <a:rPr sz="1400" spc="-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form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conferma.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Come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rispondere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form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«Rinnovo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Manifestazione</a:t>
            </a:r>
            <a:r>
              <a:rPr sz="1400" i="1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i="1" spc="-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D0D0D"/>
                </a:solidFill>
                <a:latin typeface="Arial"/>
                <a:cs typeface="Arial"/>
              </a:rPr>
              <a:t>Interesse)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»:</a:t>
            </a:r>
            <a:endParaRPr sz="1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modulo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rinnovo: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riquadro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Mie</a:t>
            </a:r>
            <a:r>
              <a:rPr sz="1400" i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Valutazioni</a:t>
            </a:r>
            <a:r>
              <a:rPr sz="1400" i="1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Modificabili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homepage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modulo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richiesto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endParaRPr sz="1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Apertosi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form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modulo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(2)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accedere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dettaglio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(3).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60780" y="3418145"/>
            <a:ext cx="3203575" cy="2233295"/>
            <a:chOff x="560780" y="3418145"/>
            <a:chExt cx="3203575" cy="223329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780" y="3418145"/>
              <a:ext cx="3203550" cy="22330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424" y="3582924"/>
              <a:ext cx="2887979" cy="19171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0176" y="3582924"/>
              <a:ext cx="275844" cy="2773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0110" y="4502658"/>
              <a:ext cx="2030095" cy="818515"/>
            </a:xfrm>
            <a:custGeom>
              <a:avLst/>
              <a:gdLst/>
              <a:ahLst/>
              <a:cxnLst/>
              <a:rect l="l" t="t" r="r" b="b"/>
              <a:pathLst>
                <a:path w="2030095" h="818514">
                  <a:moveTo>
                    <a:pt x="0" y="818387"/>
                  </a:moveTo>
                  <a:lnTo>
                    <a:pt x="2029967" y="818387"/>
                  </a:lnTo>
                  <a:lnTo>
                    <a:pt x="2029967" y="0"/>
                  </a:lnTo>
                  <a:lnTo>
                    <a:pt x="0" y="0"/>
                  </a:lnTo>
                  <a:lnTo>
                    <a:pt x="0" y="81838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10078" y="4677918"/>
              <a:ext cx="428625" cy="76200"/>
            </a:xfrm>
            <a:custGeom>
              <a:avLst/>
              <a:gdLst/>
              <a:ahLst/>
              <a:cxnLst/>
              <a:rect l="l" t="t" r="r" b="b"/>
              <a:pathLst>
                <a:path w="428625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57150" y="47624"/>
                  </a:lnTo>
                  <a:lnTo>
                    <a:pt x="50800" y="47624"/>
                  </a:lnTo>
                  <a:lnTo>
                    <a:pt x="50800" y="28574"/>
                  </a:lnTo>
                  <a:lnTo>
                    <a:pt x="57150" y="28574"/>
                  </a:lnTo>
                  <a:lnTo>
                    <a:pt x="76200" y="0"/>
                  </a:lnTo>
                  <a:close/>
                </a:path>
                <a:path w="428625" h="76200">
                  <a:moveTo>
                    <a:pt x="50800" y="38099"/>
                  </a:moveTo>
                  <a:lnTo>
                    <a:pt x="50800" y="47624"/>
                  </a:lnTo>
                  <a:lnTo>
                    <a:pt x="57150" y="47624"/>
                  </a:lnTo>
                  <a:lnTo>
                    <a:pt x="50800" y="38099"/>
                  </a:lnTo>
                  <a:close/>
                </a:path>
                <a:path w="428625" h="76200">
                  <a:moveTo>
                    <a:pt x="428625" y="28574"/>
                  </a:moveTo>
                  <a:lnTo>
                    <a:pt x="57150" y="28574"/>
                  </a:lnTo>
                  <a:lnTo>
                    <a:pt x="50800" y="38099"/>
                  </a:lnTo>
                  <a:lnTo>
                    <a:pt x="57150" y="47624"/>
                  </a:lnTo>
                  <a:lnTo>
                    <a:pt x="428625" y="47624"/>
                  </a:lnTo>
                  <a:lnTo>
                    <a:pt x="428625" y="28574"/>
                  </a:lnTo>
                  <a:close/>
                </a:path>
                <a:path w="428625" h="76200">
                  <a:moveTo>
                    <a:pt x="57150" y="28574"/>
                  </a:moveTo>
                  <a:lnTo>
                    <a:pt x="50800" y="28574"/>
                  </a:lnTo>
                  <a:lnTo>
                    <a:pt x="50800" y="38099"/>
                  </a:lnTo>
                  <a:lnTo>
                    <a:pt x="57150" y="285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340318" y="2377322"/>
            <a:ext cx="7425055" cy="1720850"/>
            <a:chOff x="4340318" y="2377322"/>
            <a:chExt cx="7425055" cy="172085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0318" y="2377322"/>
              <a:ext cx="7424994" cy="17208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4943" y="2542031"/>
              <a:ext cx="7109459" cy="140512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77049" y="3684269"/>
              <a:ext cx="493395" cy="76200"/>
            </a:xfrm>
            <a:custGeom>
              <a:avLst/>
              <a:gdLst/>
              <a:ahLst/>
              <a:cxnLst/>
              <a:rect l="l" t="t" r="r" b="b"/>
              <a:pathLst>
                <a:path w="493395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57150" y="47624"/>
                  </a:lnTo>
                  <a:lnTo>
                    <a:pt x="50800" y="47624"/>
                  </a:lnTo>
                  <a:lnTo>
                    <a:pt x="50800" y="28574"/>
                  </a:lnTo>
                  <a:lnTo>
                    <a:pt x="57150" y="28574"/>
                  </a:lnTo>
                  <a:lnTo>
                    <a:pt x="76200" y="0"/>
                  </a:lnTo>
                  <a:close/>
                </a:path>
                <a:path w="493395" h="76200">
                  <a:moveTo>
                    <a:pt x="50800" y="38099"/>
                  </a:moveTo>
                  <a:lnTo>
                    <a:pt x="50800" y="47624"/>
                  </a:lnTo>
                  <a:lnTo>
                    <a:pt x="57150" y="47624"/>
                  </a:lnTo>
                  <a:lnTo>
                    <a:pt x="50800" y="38099"/>
                  </a:lnTo>
                  <a:close/>
                </a:path>
                <a:path w="493395" h="76200">
                  <a:moveTo>
                    <a:pt x="493395" y="28574"/>
                  </a:moveTo>
                  <a:lnTo>
                    <a:pt x="57150" y="28574"/>
                  </a:lnTo>
                  <a:lnTo>
                    <a:pt x="50800" y="38099"/>
                  </a:lnTo>
                  <a:lnTo>
                    <a:pt x="57150" y="47624"/>
                  </a:lnTo>
                  <a:lnTo>
                    <a:pt x="493395" y="47624"/>
                  </a:lnTo>
                  <a:lnTo>
                    <a:pt x="493395" y="28574"/>
                  </a:lnTo>
                  <a:close/>
                </a:path>
                <a:path w="493395" h="76200">
                  <a:moveTo>
                    <a:pt x="57150" y="28574"/>
                  </a:moveTo>
                  <a:lnTo>
                    <a:pt x="50800" y="28574"/>
                  </a:lnTo>
                  <a:lnTo>
                    <a:pt x="50800" y="38099"/>
                  </a:lnTo>
                  <a:lnTo>
                    <a:pt x="57150" y="285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2065" y="3539489"/>
              <a:ext cx="1015365" cy="321945"/>
            </a:xfrm>
            <a:custGeom>
              <a:avLst/>
              <a:gdLst/>
              <a:ahLst/>
              <a:cxnLst/>
              <a:rect l="l" t="t" r="r" b="b"/>
              <a:pathLst>
                <a:path w="1015365" h="321945">
                  <a:moveTo>
                    <a:pt x="0" y="321564"/>
                  </a:moveTo>
                  <a:lnTo>
                    <a:pt x="1014984" y="321564"/>
                  </a:lnTo>
                  <a:lnTo>
                    <a:pt x="1014984" y="0"/>
                  </a:lnTo>
                  <a:lnTo>
                    <a:pt x="0" y="0"/>
                  </a:lnTo>
                  <a:lnTo>
                    <a:pt x="0" y="32156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18631" y="2763011"/>
              <a:ext cx="277367" cy="277367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235151" y="240284"/>
            <a:ext cx="91528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25" dirty="0"/>
              <a:t>c)</a:t>
            </a:r>
            <a:r>
              <a:rPr dirty="0"/>
              <a:t>	</a:t>
            </a:r>
            <a:r>
              <a:rPr dirty="0">
                <a:solidFill>
                  <a:srgbClr val="0D0D0D"/>
                </a:solidFill>
              </a:rPr>
              <a:t>Risposta</a:t>
            </a:r>
            <a:r>
              <a:rPr spc="-40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a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manifestazione</a:t>
            </a:r>
            <a:r>
              <a:rPr spc="-40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di</a:t>
            </a:r>
            <a:r>
              <a:rPr spc="-50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interesse</a:t>
            </a:r>
            <a:r>
              <a:rPr spc="-4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al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rinnovo</a:t>
            </a:r>
            <a:r>
              <a:rPr spc="-3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delle</a:t>
            </a:r>
            <a:r>
              <a:rPr spc="-50" dirty="0">
                <a:solidFill>
                  <a:srgbClr val="0D0D0D"/>
                </a:solidFill>
              </a:rPr>
              <a:t> </a:t>
            </a:r>
            <a:r>
              <a:rPr spc="-10" dirty="0">
                <a:solidFill>
                  <a:srgbClr val="0D0D0D"/>
                </a:solidFill>
              </a:rPr>
              <a:t>qualifiche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5466588" y="4204715"/>
            <a:ext cx="5217160" cy="2425065"/>
            <a:chOff x="5466588" y="4204715"/>
            <a:chExt cx="5217160" cy="2425065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66588" y="4204715"/>
              <a:ext cx="5216652" cy="24246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39712" y="4431791"/>
              <a:ext cx="283464" cy="283463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4753" y="922756"/>
            <a:ext cx="8952230" cy="986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40"/>
              </a:spcBef>
              <a:buFont typeface="Arial MT"/>
              <a:buAutoNum type="alphaLcParenR" startAt="3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matita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alto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destra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(1)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procedi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l’indicazione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risposta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(2).</a:t>
            </a:r>
            <a:endParaRPr sz="1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 startAt="3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sul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pulsante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Salva</a:t>
            </a:r>
            <a:r>
              <a:rPr sz="1400" b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ed</a:t>
            </a:r>
            <a:r>
              <a:rPr sz="14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Esci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alto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destra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(3).</a:t>
            </a:r>
            <a:endParaRPr sz="1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AutoNum type="alphaLcParenR" startAt="3"/>
              <a:tabLst>
                <a:tab pos="355600" algn="l"/>
              </a:tabLst>
            </a:pPr>
            <a:r>
              <a:rPr sz="1400" dirty="0">
                <a:latin typeface="Arial MT"/>
                <a:cs typeface="Arial MT"/>
              </a:rPr>
              <a:t>Infine,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clicca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pulsante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«</a:t>
            </a:r>
            <a:r>
              <a:rPr sz="1400" b="1" dirty="0">
                <a:latin typeface="Arial"/>
                <a:cs typeface="Arial"/>
              </a:rPr>
              <a:t>Invia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Form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di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Categoria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Valutatore</a:t>
            </a:r>
            <a:r>
              <a:rPr sz="1400" dirty="0">
                <a:latin typeface="Arial MT"/>
                <a:cs typeface="Arial MT"/>
              </a:rPr>
              <a:t>»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confermare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aver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risposto(4).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35151" y="240284"/>
            <a:ext cx="91528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25" dirty="0"/>
              <a:t>c)</a:t>
            </a:r>
            <a:r>
              <a:rPr dirty="0"/>
              <a:t>	</a:t>
            </a:r>
            <a:r>
              <a:rPr dirty="0">
                <a:solidFill>
                  <a:srgbClr val="0D0D0D"/>
                </a:solidFill>
              </a:rPr>
              <a:t>Risposta</a:t>
            </a:r>
            <a:r>
              <a:rPr spc="-40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a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manifestazione</a:t>
            </a:r>
            <a:r>
              <a:rPr spc="-40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di</a:t>
            </a:r>
            <a:r>
              <a:rPr spc="-50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interesse</a:t>
            </a:r>
            <a:r>
              <a:rPr spc="-4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al</a:t>
            </a:r>
            <a:r>
              <a:rPr spc="-6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rinnovo</a:t>
            </a:r>
            <a:r>
              <a:rPr spc="-35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delle</a:t>
            </a:r>
            <a:r>
              <a:rPr spc="-50" dirty="0">
                <a:solidFill>
                  <a:srgbClr val="0D0D0D"/>
                </a:solidFill>
              </a:rPr>
              <a:t> </a:t>
            </a:r>
            <a:r>
              <a:rPr spc="-10" dirty="0">
                <a:solidFill>
                  <a:srgbClr val="0D0D0D"/>
                </a:solidFill>
              </a:rPr>
              <a:t>qualifiche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78328" y="2180771"/>
            <a:ext cx="10994390" cy="4677410"/>
            <a:chOff x="978328" y="2180771"/>
            <a:chExt cx="10994390" cy="46774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8328" y="2180771"/>
              <a:ext cx="5196998" cy="172366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2345436"/>
              <a:ext cx="4881372" cy="14081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08661" y="2182203"/>
              <a:ext cx="5763996" cy="196324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3367" y="2346960"/>
              <a:ext cx="5448299" cy="16474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0652" y="4037067"/>
              <a:ext cx="5751576" cy="282093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2676" y="4229098"/>
              <a:ext cx="5381244" cy="252526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19650" y="2317242"/>
              <a:ext cx="297180" cy="295910"/>
            </a:xfrm>
            <a:custGeom>
              <a:avLst/>
              <a:gdLst/>
              <a:ahLst/>
              <a:cxnLst/>
              <a:rect l="l" t="t" r="r" b="b"/>
              <a:pathLst>
                <a:path w="297179" h="295910">
                  <a:moveTo>
                    <a:pt x="0" y="295655"/>
                  </a:moveTo>
                  <a:lnTo>
                    <a:pt x="297179" y="295655"/>
                  </a:lnTo>
                  <a:lnTo>
                    <a:pt x="297179" y="0"/>
                  </a:lnTo>
                  <a:lnTo>
                    <a:pt x="0" y="0"/>
                  </a:lnTo>
                  <a:lnTo>
                    <a:pt x="0" y="29565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64558" y="2422398"/>
              <a:ext cx="355600" cy="76200"/>
            </a:xfrm>
            <a:custGeom>
              <a:avLst/>
              <a:gdLst/>
              <a:ahLst/>
              <a:cxnLst/>
              <a:rect l="l" t="t" r="r" b="b"/>
              <a:pathLst>
                <a:path w="355600" h="76200">
                  <a:moveTo>
                    <a:pt x="304800" y="38100"/>
                  </a:moveTo>
                  <a:lnTo>
                    <a:pt x="279400" y="76200"/>
                  </a:lnTo>
                  <a:lnTo>
                    <a:pt x="336550" y="47625"/>
                  </a:lnTo>
                  <a:lnTo>
                    <a:pt x="304800" y="47625"/>
                  </a:lnTo>
                  <a:lnTo>
                    <a:pt x="304800" y="38100"/>
                  </a:lnTo>
                  <a:close/>
                </a:path>
                <a:path w="355600" h="76200">
                  <a:moveTo>
                    <a:pt x="298450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298450" y="47625"/>
                  </a:lnTo>
                  <a:lnTo>
                    <a:pt x="304800" y="38100"/>
                  </a:lnTo>
                  <a:lnTo>
                    <a:pt x="298450" y="28575"/>
                  </a:lnTo>
                  <a:close/>
                </a:path>
                <a:path w="355600" h="76200">
                  <a:moveTo>
                    <a:pt x="336550" y="28575"/>
                  </a:moveTo>
                  <a:lnTo>
                    <a:pt x="304800" y="28575"/>
                  </a:lnTo>
                  <a:lnTo>
                    <a:pt x="304800" y="47625"/>
                  </a:lnTo>
                  <a:lnTo>
                    <a:pt x="336550" y="47625"/>
                  </a:lnTo>
                  <a:lnTo>
                    <a:pt x="355600" y="38100"/>
                  </a:lnTo>
                  <a:lnTo>
                    <a:pt x="336550" y="28575"/>
                  </a:lnTo>
                  <a:close/>
                </a:path>
                <a:path w="355600" h="76200">
                  <a:moveTo>
                    <a:pt x="279400" y="0"/>
                  </a:moveTo>
                  <a:lnTo>
                    <a:pt x="304800" y="38100"/>
                  </a:lnTo>
                  <a:lnTo>
                    <a:pt x="304800" y="28575"/>
                  </a:lnTo>
                  <a:lnTo>
                    <a:pt x="336550" y="28575"/>
                  </a:lnTo>
                  <a:lnTo>
                    <a:pt x="279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52181" y="4642866"/>
              <a:ext cx="920750" cy="248920"/>
            </a:xfrm>
            <a:custGeom>
              <a:avLst/>
              <a:gdLst/>
              <a:ahLst/>
              <a:cxnLst/>
              <a:rect l="l" t="t" r="r" b="b"/>
              <a:pathLst>
                <a:path w="920750" h="248920">
                  <a:moveTo>
                    <a:pt x="0" y="248412"/>
                  </a:moveTo>
                  <a:lnTo>
                    <a:pt x="920496" y="248412"/>
                  </a:lnTo>
                  <a:lnTo>
                    <a:pt x="920496" y="0"/>
                  </a:lnTo>
                  <a:lnTo>
                    <a:pt x="0" y="0"/>
                  </a:lnTo>
                  <a:lnTo>
                    <a:pt x="0" y="24841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74330" y="4891277"/>
              <a:ext cx="76200" cy="312420"/>
            </a:xfrm>
            <a:custGeom>
              <a:avLst/>
              <a:gdLst/>
              <a:ahLst/>
              <a:cxnLst/>
              <a:rect l="l" t="t" r="r" b="b"/>
              <a:pathLst>
                <a:path w="76200" h="312420">
                  <a:moveTo>
                    <a:pt x="38100" y="50800"/>
                  </a:moveTo>
                  <a:lnTo>
                    <a:pt x="28575" y="57150"/>
                  </a:lnTo>
                  <a:lnTo>
                    <a:pt x="28575" y="312166"/>
                  </a:lnTo>
                  <a:lnTo>
                    <a:pt x="47625" y="312166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312420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312420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312420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312420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54361" y="2346198"/>
              <a:ext cx="2068195" cy="1649095"/>
            </a:xfrm>
            <a:custGeom>
              <a:avLst/>
              <a:gdLst/>
              <a:ahLst/>
              <a:cxnLst/>
              <a:rect l="l" t="t" r="r" b="b"/>
              <a:pathLst>
                <a:path w="2068195" h="1649095">
                  <a:moveTo>
                    <a:pt x="0" y="1648968"/>
                  </a:moveTo>
                  <a:lnTo>
                    <a:pt x="1504188" y="1648968"/>
                  </a:lnTo>
                  <a:lnTo>
                    <a:pt x="1504188" y="1083564"/>
                  </a:lnTo>
                  <a:lnTo>
                    <a:pt x="0" y="1083564"/>
                  </a:lnTo>
                  <a:lnTo>
                    <a:pt x="0" y="1648968"/>
                  </a:lnTo>
                  <a:close/>
                </a:path>
                <a:path w="2068195" h="1649095">
                  <a:moveTo>
                    <a:pt x="1504188" y="237743"/>
                  </a:moveTo>
                  <a:lnTo>
                    <a:pt x="2068068" y="237743"/>
                  </a:lnTo>
                  <a:lnTo>
                    <a:pt x="2068068" y="0"/>
                  </a:lnTo>
                  <a:lnTo>
                    <a:pt x="1504188" y="0"/>
                  </a:lnTo>
                  <a:lnTo>
                    <a:pt x="1504188" y="23774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563350" y="2583942"/>
              <a:ext cx="76200" cy="302260"/>
            </a:xfrm>
            <a:custGeom>
              <a:avLst/>
              <a:gdLst/>
              <a:ahLst/>
              <a:cxnLst/>
              <a:rect l="l" t="t" r="r" b="b"/>
              <a:pathLst>
                <a:path w="76200" h="302260">
                  <a:moveTo>
                    <a:pt x="38100" y="50800"/>
                  </a:moveTo>
                  <a:lnTo>
                    <a:pt x="28575" y="57150"/>
                  </a:lnTo>
                  <a:lnTo>
                    <a:pt x="28575" y="302006"/>
                  </a:lnTo>
                  <a:lnTo>
                    <a:pt x="47625" y="302006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302260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302260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302260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302260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14216" y="2343912"/>
              <a:ext cx="277367" cy="27736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41180" y="3396996"/>
              <a:ext cx="275844" cy="27736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72800" y="2482596"/>
              <a:ext cx="283464" cy="28193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37476" y="4413504"/>
              <a:ext cx="283464" cy="281939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92244" y="4553337"/>
            <a:ext cx="7228840" cy="2277745"/>
            <a:chOff x="3892244" y="4553337"/>
            <a:chExt cx="7228840" cy="2277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2244" y="4553337"/>
              <a:ext cx="7228435" cy="22775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6888" y="4718304"/>
              <a:ext cx="6912863" cy="19629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4472" y="4864608"/>
              <a:ext cx="281940" cy="2834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283202" y="5577077"/>
              <a:ext cx="6687820" cy="248920"/>
            </a:xfrm>
            <a:custGeom>
              <a:avLst/>
              <a:gdLst/>
              <a:ahLst/>
              <a:cxnLst/>
              <a:rect l="l" t="t" r="r" b="b"/>
              <a:pathLst>
                <a:path w="6687820" h="248920">
                  <a:moveTo>
                    <a:pt x="0" y="248412"/>
                  </a:moveTo>
                  <a:lnTo>
                    <a:pt x="6687311" y="248412"/>
                  </a:lnTo>
                  <a:lnTo>
                    <a:pt x="6687311" y="0"/>
                  </a:lnTo>
                  <a:lnTo>
                    <a:pt x="0" y="0"/>
                  </a:lnTo>
                  <a:lnTo>
                    <a:pt x="0" y="24841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25" dirty="0"/>
              <a:t>d)</a:t>
            </a:r>
            <a:r>
              <a:rPr dirty="0"/>
              <a:t>	Aggiornamento</a:t>
            </a:r>
            <a:r>
              <a:rPr spc="-40" dirty="0"/>
              <a:t> </a:t>
            </a:r>
            <a:r>
              <a:rPr dirty="0"/>
              <a:t>dei</a:t>
            </a:r>
            <a:r>
              <a:rPr spc="-55" dirty="0"/>
              <a:t> </a:t>
            </a:r>
            <a:r>
              <a:rPr dirty="0"/>
              <a:t>questionari</a:t>
            </a:r>
            <a:r>
              <a:rPr spc="-40" dirty="0"/>
              <a:t> </a:t>
            </a:r>
            <a:r>
              <a:rPr dirty="0"/>
              <a:t>di</a:t>
            </a:r>
            <a:r>
              <a:rPr spc="-70" dirty="0"/>
              <a:t> </a:t>
            </a:r>
            <a:r>
              <a:rPr spc="-10" dirty="0"/>
              <a:t>categoria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8761" y="880109"/>
            <a:ext cx="45688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Come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procedere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aggiornare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 questionari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categoria: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8761" y="1094079"/>
            <a:ext cx="6697345" cy="92201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AutoNum type="alphaLcParenR"/>
              <a:tabLst>
                <a:tab pos="35496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Accedi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«Mie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Categorie»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l’Icona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barra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laterale</a:t>
            </a:r>
            <a:endParaRPr sz="1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AutoNum type="alphaLcParenR"/>
              <a:tabLst>
                <a:tab pos="35496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Scegli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cui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desideri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compilare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modificare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(2)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AutoNum type="alphaLcParenR"/>
              <a:tabLst>
                <a:tab pos="35496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volta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selezionata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categoria,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accedi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all'area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dettaglio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corrispondente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(3).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3669" y="1178813"/>
            <a:ext cx="2738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cliccare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Mie</a:t>
            </a:r>
            <a:r>
              <a:rPr sz="1400" b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Categorie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761" y="1990445"/>
            <a:ext cx="10003790" cy="622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NB.</a:t>
            </a:r>
            <a:r>
              <a:rPr sz="14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RICORDARSI</a:t>
            </a:r>
            <a:r>
              <a:rPr sz="1400" b="1" spc="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aver</a:t>
            </a:r>
            <a:r>
              <a:rPr sz="14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prima</a:t>
            </a:r>
            <a:r>
              <a:rPr sz="1400" b="1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compilato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e</a:t>
            </a:r>
            <a:r>
              <a:rPr sz="1400" b="1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sottomesso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il</a:t>
            </a:r>
            <a:r>
              <a:rPr sz="1400" b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Questionario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Generale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disponibile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nell’apposito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link-riga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D0D0D"/>
                </a:solidFill>
                <a:latin typeface="Arial"/>
                <a:cs typeface="Arial"/>
              </a:rPr>
              <a:t>del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cruscotto</a:t>
            </a:r>
            <a:r>
              <a:rPr sz="1400" b="1" spc="-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«Richieste</a:t>
            </a:r>
            <a:r>
              <a:rPr sz="1400" b="1" spc="-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b="1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Qualifica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sz="1400" b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Corso»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744996" y="2769070"/>
            <a:ext cx="2882900" cy="2246630"/>
            <a:chOff x="744996" y="2769070"/>
            <a:chExt cx="2882900" cy="224663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996" y="2769070"/>
              <a:ext cx="2882363" cy="22463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9827" y="2933699"/>
              <a:ext cx="2566416" cy="193090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61693" y="3864101"/>
              <a:ext cx="1290955" cy="356870"/>
            </a:xfrm>
            <a:custGeom>
              <a:avLst/>
              <a:gdLst/>
              <a:ahLst/>
              <a:cxnLst/>
              <a:rect l="l" t="t" r="r" b="b"/>
              <a:pathLst>
                <a:path w="1290955" h="356870">
                  <a:moveTo>
                    <a:pt x="0" y="356616"/>
                  </a:moveTo>
                  <a:lnTo>
                    <a:pt x="1290828" y="356616"/>
                  </a:lnTo>
                  <a:lnTo>
                    <a:pt x="1290828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52521" y="4039361"/>
              <a:ext cx="428625" cy="76200"/>
            </a:xfrm>
            <a:custGeom>
              <a:avLst/>
              <a:gdLst/>
              <a:ahLst/>
              <a:cxnLst/>
              <a:rect l="l" t="t" r="r" b="b"/>
              <a:pathLst>
                <a:path w="42862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7150" y="47625"/>
                  </a:lnTo>
                  <a:lnTo>
                    <a:pt x="50800" y="47625"/>
                  </a:lnTo>
                  <a:lnTo>
                    <a:pt x="50800" y="28575"/>
                  </a:lnTo>
                  <a:lnTo>
                    <a:pt x="57150" y="28575"/>
                  </a:lnTo>
                  <a:lnTo>
                    <a:pt x="76200" y="0"/>
                  </a:lnTo>
                  <a:close/>
                </a:path>
                <a:path w="428625" h="76200">
                  <a:moveTo>
                    <a:pt x="50800" y="38100"/>
                  </a:moveTo>
                  <a:lnTo>
                    <a:pt x="50800" y="47625"/>
                  </a:lnTo>
                  <a:lnTo>
                    <a:pt x="57150" y="47625"/>
                  </a:lnTo>
                  <a:lnTo>
                    <a:pt x="50800" y="38100"/>
                  </a:lnTo>
                  <a:close/>
                </a:path>
                <a:path w="428625" h="76200">
                  <a:moveTo>
                    <a:pt x="428625" y="28575"/>
                  </a:moveTo>
                  <a:lnTo>
                    <a:pt x="57150" y="28575"/>
                  </a:lnTo>
                  <a:lnTo>
                    <a:pt x="50800" y="38100"/>
                  </a:lnTo>
                  <a:lnTo>
                    <a:pt x="57150" y="47625"/>
                  </a:lnTo>
                  <a:lnTo>
                    <a:pt x="428625" y="47625"/>
                  </a:lnTo>
                  <a:lnTo>
                    <a:pt x="428625" y="28575"/>
                  </a:lnTo>
                  <a:close/>
                </a:path>
                <a:path w="428625" h="76200">
                  <a:moveTo>
                    <a:pt x="57150" y="28575"/>
                  </a:moveTo>
                  <a:lnTo>
                    <a:pt x="50800" y="28575"/>
                  </a:lnTo>
                  <a:lnTo>
                    <a:pt x="50800" y="3810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87396" y="3692651"/>
              <a:ext cx="275844" cy="277368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88509" y="1191397"/>
            <a:ext cx="256429" cy="247258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4824859" y="2400082"/>
            <a:ext cx="4970145" cy="2041525"/>
            <a:chOff x="4824859" y="2400082"/>
            <a:chExt cx="4970145" cy="204152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24859" y="2400082"/>
              <a:ext cx="4970012" cy="20410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89576" y="2564892"/>
              <a:ext cx="4654296" cy="172516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359652" y="2589276"/>
              <a:ext cx="277368" cy="277367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10734" y="1939717"/>
            <a:ext cx="2250440" cy="869315"/>
            <a:chOff x="9210734" y="1939717"/>
            <a:chExt cx="2250440" cy="8693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10734" y="1939717"/>
              <a:ext cx="2250193" cy="8691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5647" y="2104643"/>
              <a:ext cx="1933955" cy="55321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86088" y="1949178"/>
            <a:ext cx="7990840" cy="2494915"/>
            <a:chOff x="486088" y="1949178"/>
            <a:chExt cx="7990840" cy="249491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88" y="1949178"/>
              <a:ext cx="7990466" cy="24946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747" y="2113788"/>
              <a:ext cx="7674864" cy="217932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95985" y="801471"/>
            <a:ext cx="10003790" cy="13061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40"/>
              </a:spcBef>
              <a:buFont typeface="Arial MT"/>
              <a:buAutoNum type="alphaLcParenR" startAt="4"/>
              <a:tabLst>
                <a:tab pos="35496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sull'icona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matita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alto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destra,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ciò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ti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porterà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maschera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modifica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endParaRPr sz="1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 startAt="4"/>
              <a:tabLst>
                <a:tab pos="35496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Dopo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aver</a:t>
            </a:r>
            <a:r>
              <a:rPr sz="1400" spc="-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apportato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le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modifiche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desiderate,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sul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pulsante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«Salva»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alto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destra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(2).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50000"/>
              </a:lnSpc>
            </a:pP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NB.</a:t>
            </a:r>
            <a:r>
              <a:rPr sz="14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RICORDARSI</a:t>
            </a:r>
            <a:r>
              <a:rPr sz="1400" b="1" spc="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aver</a:t>
            </a:r>
            <a:r>
              <a:rPr sz="14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prima</a:t>
            </a:r>
            <a:r>
              <a:rPr sz="1400" b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compilato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e</a:t>
            </a:r>
            <a:r>
              <a:rPr sz="1400" b="1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sottomesso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il</a:t>
            </a:r>
            <a:r>
              <a:rPr sz="1400" b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Questionario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Generale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disponibile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nell’apposito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link-riga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D0D0D"/>
                </a:solidFill>
                <a:latin typeface="Arial"/>
                <a:cs typeface="Arial"/>
              </a:rPr>
              <a:t>del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cruscotto</a:t>
            </a:r>
            <a:r>
              <a:rPr sz="1400" b="1" spc="-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«Richieste</a:t>
            </a:r>
            <a:r>
              <a:rPr sz="1400" b="1" spc="-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b="1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Qualifica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sz="1400" b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Corso»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0361866" y="2091118"/>
            <a:ext cx="879475" cy="894715"/>
            <a:chOff x="10361866" y="2091118"/>
            <a:chExt cx="879475" cy="894715"/>
          </a:xfrm>
        </p:grpSpPr>
        <p:sp>
          <p:nvSpPr>
            <p:cNvPr id="11" name="object 11"/>
            <p:cNvSpPr/>
            <p:nvPr/>
          </p:nvSpPr>
          <p:spPr>
            <a:xfrm>
              <a:off x="10376154" y="2105405"/>
              <a:ext cx="850900" cy="441959"/>
            </a:xfrm>
            <a:custGeom>
              <a:avLst/>
              <a:gdLst/>
              <a:ahLst/>
              <a:cxnLst/>
              <a:rect l="l" t="t" r="r" b="b"/>
              <a:pathLst>
                <a:path w="850900" h="441960">
                  <a:moveTo>
                    <a:pt x="0" y="441960"/>
                  </a:moveTo>
                  <a:lnTo>
                    <a:pt x="850392" y="441960"/>
                  </a:lnTo>
                  <a:lnTo>
                    <a:pt x="850392" y="0"/>
                  </a:lnTo>
                  <a:lnTo>
                    <a:pt x="0" y="0"/>
                  </a:lnTo>
                  <a:lnTo>
                    <a:pt x="0" y="44196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763250" y="2547365"/>
              <a:ext cx="76200" cy="438784"/>
            </a:xfrm>
            <a:custGeom>
              <a:avLst/>
              <a:gdLst/>
              <a:ahLst/>
              <a:cxnLst/>
              <a:rect l="l" t="t" r="r" b="b"/>
              <a:pathLst>
                <a:path w="76200" h="438785">
                  <a:moveTo>
                    <a:pt x="38100" y="50800"/>
                  </a:moveTo>
                  <a:lnTo>
                    <a:pt x="28575" y="57150"/>
                  </a:lnTo>
                  <a:lnTo>
                    <a:pt x="28575" y="438276"/>
                  </a:lnTo>
                  <a:lnTo>
                    <a:pt x="47625" y="438276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438785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438785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438785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438785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21823" y="1892807"/>
            <a:ext cx="277368" cy="27736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637222" y="2020823"/>
            <a:ext cx="7831455" cy="1333500"/>
            <a:chOff x="637222" y="2020823"/>
            <a:chExt cx="7831455" cy="1333500"/>
          </a:xfrm>
        </p:grpSpPr>
        <p:sp>
          <p:nvSpPr>
            <p:cNvPr id="15" name="object 15"/>
            <p:cNvSpPr/>
            <p:nvPr/>
          </p:nvSpPr>
          <p:spPr>
            <a:xfrm>
              <a:off x="7846314" y="2109977"/>
              <a:ext cx="347980" cy="248920"/>
            </a:xfrm>
            <a:custGeom>
              <a:avLst/>
              <a:gdLst/>
              <a:ahLst/>
              <a:cxnLst/>
              <a:rect l="l" t="t" r="r" b="b"/>
              <a:pathLst>
                <a:path w="347979" h="248919">
                  <a:moveTo>
                    <a:pt x="0" y="248412"/>
                  </a:moveTo>
                  <a:lnTo>
                    <a:pt x="347472" y="248412"/>
                  </a:lnTo>
                  <a:lnTo>
                    <a:pt x="347472" y="0"/>
                  </a:lnTo>
                  <a:lnTo>
                    <a:pt x="0" y="0"/>
                  </a:lnTo>
                  <a:lnTo>
                    <a:pt x="0" y="248412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81950" y="2361437"/>
              <a:ext cx="76200" cy="297180"/>
            </a:xfrm>
            <a:custGeom>
              <a:avLst/>
              <a:gdLst/>
              <a:ahLst/>
              <a:cxnLst/>
              <a:rect l="l" t="t" r="r" b="b"/>
              <a:pathLst>
                <a:path w="76200" h="297180">
                  <a:moveTo>
                    <a:pt x="38100" y="50800"/>
                  </a:moveTo>
                  <a:lnTo>
                    <a:pt x="28575" y="57150"/>
                  </a:lnTo>
                  <a:lnTo>
                    <a:pt x="28575" y="296799"/>
                  </a:lnTo>
                  <a:lnTo>
                    <a:pt x="47625" y="296799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297180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297180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297180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297180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5783" y="2020823"/>
              <a:ext cx="277368" cy="27736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1509" y="3091433"/>
              <a:ext cx="7802880" cy="248920"/>
            </a:xfrm>
            <a:custGeom>
              <a:avLst/>
              <a:gdLst/>
              <a:ahLst/>
              <a:cxnLst/>
              <a:rect l="l" t="t" r="r" b="b"/>
              <a:pathLst>
                <a:path w="7802880" h="248920">
                  <a:moveTo>
                    <a:pt x="0" y="248412"/>
                  </a:moveTo>
                  <a:lnTo>
                    <a:pt x="7802880" y="248412"/>
                  </a:lnTo>
                  <a:lnTo>
                    <a:pt x="7802880" y="0"/>
                  </a:lnTo>
                  <a:lnTo>
                    <a:pt x="0" y="0"/>
                  </a:lnTo>
                  <a:lnTo>
                    <a:pt x="0" y="248412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5985" y="4855565"/>
            <a:ext cx="1122870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5775325" algn="l"/>
              </a:tabLst>
            </a:pPr>
            <a:r>
              <a:rPr sz="1400" dirty="0">
                <a:latin typeface="Arial MT"/>
                <a:cs typeface="Arial MT"/>
              </a:rPr>
              <a:t>Nb.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Quando</a:t>
            </a:r>
            <a:r>
              <a:rPr sz="1400" spc="254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2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nuova</a:t>
            </a:r>
            <a:r>
              <a:rPr sz="1400" spc="2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classificazione</a:t>
            </a:r>
            <a:r>
              <a:rPr sz="1400" spc="2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254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visualizzata</a:t>
            </a:r>
            <a:r>
              <a:rPr sz="1400" spc="229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</a:t>
            </a:r>
            <a:r>
              <a:rPr sz="1400" spc="2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l'icona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	,</a:t>
            </a:r>
            <a:r>
              <a:rPr sz="1400" spc="2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indica</a:t>
            </a:r>
            <a:r>
              <a:rPr sz="1400" spc="229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2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mancato</a:t>
            </a:r>
            <a:r>
              <a:rPr sz="1400" spc="2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completamento</a:t>
            </a:r>
            <a:r>
              <a:rPr sz="1400" spc="2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delle</a:t>
            </a:r>
            <a:r>
              <a:rPr sz="1400" spc="229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domande</a:t>
            </a:r>
            <a:r>
              <a:rPr sz="1400" spc="2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obbligatorie</a:t>
            </a:r>
            <a:r>
              <a:rPr sz="1400" spc="2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del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questionario.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50000"/>
              </a:lnSpc>
              <a:tabLst>
                <a:tab pos="753999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Dopo</a:t>
            </a:r>
            <a:r>
              <a:rPr sz="1400" spc="2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aver</a:t>
            </a:r>
            <a:r>
              <a:rPr sz="1400" spc="3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completato</a:t>
            </a:r>
            <a:r>
              <a:rPr sz="1400" spc="28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28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compilazione,</a:t>
            </a:r>
            <a:r>
              <a:rPr sz="1400" spc="30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28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classificazione</a:t>
            </a:r>
            <a:r>
              <a:rPr sz="1400" spc="3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sarà</a:t>
            </a:r>
            <a:r>
              <a:rPr sz="1400" spc="29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mostrata</a:t>
            </a:r>
            <a:r>
              <a:rPr sz="1400" spc="2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</a:t>
            </a:r>
            <a:r>
              <a:rPr sz="1400" spc="29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l'icona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	,</a:t>
            </a:r>
            <a:r>
              <a:rPr sz="1400" spc="2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indicando</a:t>
            </a:r>
            <a:r>
              <a:rPr sz="1400" spc="2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2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completamento</a:t>
            </a:r>
            <a:r>
              <a:rPr sz="1400" spc="3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delle</a:t>
            </a:r>
            <a:r>
              <a:rPr sz="1400" spc="2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domande obbligatorie.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78797" y="4892185"/>
            <a:ext cx="234405" cy="234405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87505" y="5530895"/>
            <a:ext cx="227700" cy="226476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25" dirty="0"/>
              <a:t>d)</a:t>
            </a:r>
            <a:r>
              <a:rPr dirty="0"/>
              <a:t>	Aggiornamento</a:t>
            </a:r>
            <a:r>
              <a:rPr spc="-40" dirty="0"/>
              <a:t> </a:t>
            </a:r>
            <a:r>
              <a:rPr dirty="0"/>
              <a:t>dei</a:t>
            </a:r>
            <a:r>
              <a:rPr spc="-55" dirty="0"/>
              <a:t> </a:t>
            </a:r>
            <a:r>
              <a:rPr dirty="0"/>
              <a:t>questionari</a:t>
            </a:r>
            <a:r>
              <a:rPr spc="-40" dirty="0"/>
              <a:t> </a:t>
            </a:r>
            <a:r>
              <a:rPr dirty="0"/>
              <a:t>di</a:t>
            </a:r>
            <a:r>
              <a:rPr spc="-70" dirty="0"/>
              <a:t> </a:t>
            </a:r>
            <a:r>
              <a:rPr spc="-10" dirty="0"/>
              <a:t>categoria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7193" y="3217047"/>
            <a:ext cx="5351145" cy="3168650"/>
            <a:chOff x="687193" y="3217047"/>
            <a:chExt cx="5351145" cy="3168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193" y="3217047"/>
              <a:ext cx="5351025" cy="31686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915" y="3381756"/>
              <a:ext cx="5035296" cy="285292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774070" y="2626105"/>
            <a:ext cx="5361305" cy="3658870"/>
            <a:chOff x="6774070" y="2626105"/>
            <a:chExt cx="5361305" cy="365887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4070" y="3217085"/>
              <a:ext cx="4890734" cy="30678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8771" y="3381755"/>
              <a:ext cx="4575048" cy="27523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33893" y="5276850"/>
              <a:ext cx="3807460" cy="698500"/>
            </a:xfrm>
            <a:custGeom>
              <a:avLst/>
              <a:gdLst/>
              <a:ahLst/>
              <a:cxnLst/>
              <a:rect l="l" t="t" r="r" b="b"/>
              <a:pathLst>
                <a:path w="3807459" h="698500">
                  <a:moveTo>
                    <a:pt x="0" y="697991"/>
                  </a:moveTo>
                  <a:lnTo>
                    <a:pt x="3806952" y="697991"/>
                  </a:lnTo>
                  <a:lnTo>
                    <a:pt x="3806952" y="0"/>
                  </a:lnTo>
                  <a:lnTo>
                    <a:pt x="0" y="0"/>
                  </a:lnTo>
                  <a:lnTo>
                    <a:pt x="0" y="69799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39533" y="5679185"/>
              <a:ext cx="441959" cy="76200"/>
            </a:xfrm>
            <a:custGeom>
              <a:avLst/>
              <a:gdLst/>
              <a:ahLst/>
              <a:cxnLst/>
              <a:rect l="l" t="t" r="r" b="b"/>
              <a:pathLst>
                <a:path w="441959" h="76200">
                  <a:moveTo>
                    <a:pt x="391033" y="38100"/>
                  </a:moveTo>
                  <a:lnTo>
                    <a:pt x="365633" y="76200"/>
                  </a:lnTo>
                  <a:lnTo>
                    <a:pt x="422783" y="47625"/>
                  </a:lnTo>
                  <a:lnTo>
                    <a:pt x="391033" y="47625"/>
                  </a:lnTo>
                  <a:lnTo>
                    <a:pt x="391033" y="38100"/>
                  </a:lnTo>
                  <a:close/>
                </a:path>
                <a:path w="441959" h="76200">
                  <a:moveTo>
                    <a:pt x="384683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384683" y="47625"/>
                  </a:lnTo>
                  <a:lnTo>
                    <a:pt x="391033" y="38100"/>
                  </a:lnTo>
                  <a:lnTo>
                    <a:pt x="384683" y="28575"/>
                  </a:lnTo>
                  <a:close/>
                </a:path>
                <a:path w="441959" h="76200">
                  <a:moveTo>
                    <a:pt x="422783" y="28575"/>
                  </a:moveTo>
                  <a:lnTo>
                    <a:pt x="391033" y="28575"/>
                  </a:lnTo>
                  <a:lnTo>
                    <a:pt x="391033" y="47625"/>
                  </a:lnTo>
                  <a:lnTo>
                    <a:pt x="422783" y="47625"/>
                  </a:lnTo>
                  <a:lnTo>
                    <a:pt x="441833" y="38100"/>
                  </a:lnTo>
                  <a:lnTo>
                    <a:pt x="422783" y="28575"/>
                  </a:lnTo>
                  <a:close/>
                </a:path>
                <a:path w="441959" h="76200">
                  <a:moveTo>
                    <a:pt x="365633" y="0"/>
                  </a:moveTo>
                  <a:lnTo>
                    <a:pt x="391033" y="38100"/>
                  </a:lnTo>
                  <a:lnTo>
                    <a:pt x="391033" y="28575"/>
                  </a:lnTo>
                  <a:lnTo>
                    <a:pt x="422783" y="28575"/>
                  </a:lnTo>
                  <a:lnTo>
                    <a:pt x="3656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40367" y="3707891"/>
              <a:ext cx="277368" cy="27736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822941" y="2638805"/>
              <a:ext cx="2299970" cy="1390015"/>
            </a:xfrm>
            <a:custGeom>
              <a:avLst/>
              <a:gdLst/>
              <a:ahLst/>
              <a:cxnLst/>
              <a:rect l="l" t="t" r="r" b="b"/>
              <a:pathLst>
                <a:path w="2299970" h="1390014">
                  <a:moveTo>
                    <a:pt x="2068067" y="0"/>
                  </a:moveTo>
                  <a:lnTo>
                    <a:pt x="231648" y="0"/>
                  </a:lnTo>
                  <a:lnTo>
                    <a:pt x="184976" y="4708"/>
                  </a:lnTo>
                  <a:lnTo>
                    <a:pt x="141499" y="18210"/>
                  </a:lnTo>
                  <a:lnTo>
                    <a:pt x="102151" y="39574"/>
                  </a:lnTo>
                  <a:lnTo>
                    <a:pt x="67865" y="67865"/>
                  </a:lnTo>
                  <a:lnTo>
                    <a:pt x="39574" y="102151"/>
                  </a:lnTo>
                  <a:lnTo>
                    <a:pt x="18210" y="141499"/>
                  </a:lnTo>
                  <a:lnTo>
                    <a:pt x="4708" y="184976"/>
                  </a:lnTo>
                  <a:lnTo>
                    <a:pt x="0" y="231648"/>
                  </a:lnTo>
                  <a:lnTo>
                    <a:pt x="0" y="1158240"/>
                  </a:lnTo>
                  <a:lnTo>
                    <a:pt x="4708" y="1204911"/>
                  </a:lnTo>
                  <a:lnTo>
                    <a:pt x="18210" y="1248388"/>
                  </a:lnTo>
                  <a:lnTo>
                    <a:pt x="39574" y="1287736"/>
                  </a:lnTo>
                  <a:lnTo>
                    <a:pt x="67865" y="1322022"/>
                  </a:lnTo>
                  <a:lnTo>
                    <a:pt x="102151" y="1350313"/>
                  </a:lnTo>
                  <a:lnTo>
                    <a:pt x="141499" y="1371677"/>
                  </a:lnTo>
                  <a:lnTo>
                    <a:pt x="184976" y="1385179"/>
                  </a:lnTo>
                  <a:lnTo>
                    <a:pt x="231648" y="1389888"/>
                  </a:lnTo>
                  <a:lnTo>
                    <a:pt x="2068067" y="1389888"/>
                  </a:lnTo>
                  <a:lnTo>
                    <a:pt x="2114739" y="1385179"/>
                  </a:lnTo>
                  <a:lnTo>
                    <a:pt x="2158216" y="1371677"/>
                  </a:lnTo>
                  <a:lnTo>
                    <a:pt x="2197564" y="1350313"/>
                  </a:lnTo>
                  <a:lnTo>
                    <a:pt x="2231850" y="1322022"/>
                  </a:lnTo>
                  <a:lnTo>
                    <a:pt x="2260141" y="1287736"/>
                  </a:lnTo>
                  <a:lnTo>
                    <a:pt x="2281505" y="1248388"/>
                  </a:lnTo>
                  <a:lnTo>
                    <a:pt x="2295007" y="1204911"/>
                  </a:lnTo>
                  <a:lnTo>
                    <a:pt x="2299715" y="1158240"/>
                  </a:lnTo>
                  <a:lnTo>
                    <a:pt x="2299715" y="231648"/>
                  </a:lnTo>
                  <a:lnTo>
                    <a:pt x="2295007" y="184976"/>
                  </a:lnTo>
                  <a:lnTo>
                    <a:pt x="2281505" y="141499"/>
                  </a:lnTo>
                  <a:lnTo>
                    <a:pt x="2260141" y="102151"/>
                  </a:lnTo>
                  <a:lnTo>
                    <a:pt x="2231850" y="67865"/>
                  </a:lnTo>
                  <a:lnTo>
                    <a:pt x="2197564" y="39574"/>
                  </a:lnTo>
                  <a:lnTo>
                    <a:pt x="2158216" y="18210"/>
                  </a:lnTo>
                  <a:lnTo>
                    <a:pt x="2114739" y="4708"/>
                  </a:lnTo>
                  <a:lnTo>
                    <a:pt x="2068067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22941" y="2638805"/>
              <a:ext cx="2299970" cy="1390015"/>
            </a:xfrm>
            <a:custGeom>
              <a:avLst/>
              <a:gdLst/>
              <a:ahLst/>
              <a:cxnLst/>
              <a:rect l="l" t="t" r="r" b="b"/>
              <a:pathLst>
                <a:path w="2299970" h="1390014">
                  <a:moveTo>
                    <a:pt x="0" y="231648"/>
                  </a:moveTo>
                  <a:lnTo>
                    <a:pt x="4708" y="184976"/>
                  </a:lnTo>
                  <a:lnTo>
                    <a:pt x="18210" y="141499"/>
                  </a:lnTo>
                  <a:lnTo>
                    <a:pt x="39574" y="102151"/>
                  </a:lnTo>
                  <a:lnTo>
                    <a:pt x="67865" y="67865"/>
                  </a:lnTo>
                  <a:lnTo>
                    <a:pt x="102151" y="39574"/>
                  </a:lnTo>
                  <a:lnTo>
                    <a:pt x="141499" y="18210"/>
                  </a:lnTo>
                  <a:lnTo>
                    <a:pt x="184976" y="4708"/>
                  </a:lnTo>
                  <a:lnTo>
                    <a:pt x="231648" y="0"/>
                  </a:lnTo>
                  <a:lnTo>
                    <a:pt x="2068067" y="0"/>
                  </a:lnTo>
                  <a:lnTo>
                    <a:pt x="2114739" y="4708"/>
                  </a:lnTo>
                  <a:lnTo>
                    <a:pt x="2158216" y="18210"/>
                  </a:lnTo>
                  <a:lnTo>
                    <a:pt x="2197564" y="39574"/>
                  </a:lnTo>
                  <a:lnTo>
                    <a:pt x="2231850" y="67865"/>
                  </a:lnTo>
                  <a:lnTo>
                    <a:pt x="2260141" y="102151"/>
                  </a:lnTo>
                  <a:lnTo>
                    <a:pt x="2281505" y="141499"/>
                  </a:lnTo>
                  <a:lnTo>
                    <a:pt x="2295007" y="184976"/>
                  </a:lnTo>
                  <a:lnTo>
                    <a:pt x="2299715" y="231648"/>
                  </a:lnTo>
                  <a:lnTo>
                    <a:pt x="2299715" y="1158240"/>
                  </a:lnTo>
                  <a:lnTo>
                    <a:pt x="2295007" y="1204911"/>
                  </a:lnTo>
                  <a:lnTo>
                    <a:pt x="2281505" y="1248388"/>
                  </a:lnTo>
                  <a:lnTo>
                    <a:pt x="2260141" y="1287736"/>
                  </a:lnTo>
                  <a:lnTo>
                    <a:pt x="2231850" y="1322022"/>
                  </a:lnTo>
                  <a:lnTo>
                    <a:pt x="2197564" y="1350313"/>
                  </a:lnTo>
                  <a:lnTo>
                    <a:pt x="2158216" y="1371677"/>
                  </a:lnTo>
                  <a:lnTo>
                    <a:pt x="2114739" y="1385179"/>
                  </a:lnTo>
                  <a:lnTo>
                    <a:pt x="2068067" y="1389888"/>
                  </a:lnTo>
                  <a:lnTo>
                    <a:pt x="231648" y="1389888"/>
                  </a:lnTo>
                  <a:lnTo>
                    <a:pt x="184976" y="1385179"/>
                  </a:lnTo>
                  <a:lnTo>
                    <a:pt x="141499" y="1371677"/>
                  </a:lnTo>
                  <a:lnTo>
                    <a:pt x="102151" y="1350313"/>
                  </a:lnTo>
                  <a:lnTo>
                    <a:pt x="67865" y="1322022"/>
                  </a:lnTo>
                  <a:lnTo>
                    <a:pt x="39574" y="1287736"/>
                  </a:lnTo>
                  <a:lnTo>
                    <a:pt x="18210" y="1248388"/>
                  </a:lnTo>
                  <a:lnTo>
                    <a:pt x="4708" y="1204911"/>
                  </a:lnTo>
                  <a:lnTo>
                    <a:pt x="0" y="1158240"/>
                  </a:lnTo>
                  <a:lnTo>
                    <a:pt x="0" y="231648"/>
                  </a:lnTo>
                  <a:close/>
                </a:path>
              </a:pathLst>
            </a:custGeom>
            <a:ln w="25400">
              <a:solidFill>
                <a:srgbClr val="4E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08761" y="1059730"/>
            <a:ext cx="5576570" cy="62293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rispondere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richiesta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Revisione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Categoria:</a:t>
            </a:r>
            <a:endParaRPr sz="1400">
              <a:latin typeface="Arial MT"/>
              <a:cs typeface="Arial MT"/>
            </a:endParaRPr>
          </a:p>
          <a:p>
            <a:pPr marL="20320">
              <a:lnSpc>
                <a:spcPct val="100000"/>
              </a:lnSpc>
              <a:spcBef>
                <a:spcPts val="675"/>
              </a:spcBef>
              <a:tabLst>
                <a:tab pos="354965" algn="l"/>
              </a:tabLst>
            </a:pPr>
            <a:r>
              <a:rPr sz="1400" spc="-25" dirty="0">
                <a:latin typeface="Arial MT"/>
                <a:cs typeface="Arial MT"/>
              </a:rPr>
              <a:t>a)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Accedi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questione: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3581" y="1656943"/>
            <a:ext cx="10083800" cy="12884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405765" indent="-393065">
              <a:lnSpc>
                <a:spcPct val="100000"/>
              </a:lnSpc>
              <a:spcBef>
                <a:spcPts val="770"/>
              </a:spcBef>
              <a:buClr>
                <a:srgbClr val="000000"/>
              </a:buClr>
              <a:buAutoNum type="romanLcPeriod"/>
              <a:tabLst>
                <a:tab pos="405765" algn="l"/>
              </a:tabLst>
            </a:pP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Accesso</a:t>
            </a:r>
            <a:r>
              <a:rPr sz="1400" i="1" spc="-7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Rapido</a:t>
            </a:r>
            <a:r>
              <a:rPr sz="1400" i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dalla</a:t>
            </a:r>
            <a:r>
              <a:rPr sz="1400" i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Mail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sul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link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fornito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mail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essere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indirizzato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direttamente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endParaRPr sz="1400">
              <a:latin typeface="Arial MT"/>
              <a:cs typeface="Arial MT"/>
            </a:endParaRPr>
          </a:p>
          <a:p>
            <a:pPr marL="405765" marR="410845" indent="-393700">
              <a:lnSpc>
                <a:spcPct val="140000"/>
              </a:lnSpc>
              <a:buClr>
                <a:srgbClr val="000000"/>
              </a:buClr>
              <a:buAutoNum type="romanLcPeriod"/>
              <a:tabLst>
                <a:tab pos="405765" algn="l"/>
              </a:tabLst>
            </a:pP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Accesso</a:t>
            </a:r>
            <a:r>
              <a:rPr sz="1400" i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tramite</a:t>
            </a:r>
            <a:r>
              <a:rPr sz="1400" i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Portale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homepage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portale,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vai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riquadro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Richieste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Qualifica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sz="1400" b="1" spc="-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corso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la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(2).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325"/>
              </a:spcBef>
              <a:tabLst>
                <a:tab pos="461645" algn="l"/>
              </a:tabLst>
            </a:pPr>
            <a:r>
              <a:rPr sz="1300" spc="-25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identificare</a:t>
            </a:r>
            <a:endParaRPr sz="1300">
              <a:latin typeface="Arial MT"/>
              <a:cs typeface="Arial MT"/>
            </a:endParaRP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817054" y="4939474"/>
            <a:ext cx="5062855" cy="689610"/>
            <a:chOff x="817054" y="4939474"/>
            <a:chExt cx="5062855" cy="689610"/>
          </a:xfrm>
        </p:grpSpPr>
        <p:sp>
          <p:nvSpPr>
            <p:cNvPr id="17" name="object 17"/>
            <p:cNvSpPr/>
            <p:nvPr/>
          </p:nvSpPr>
          <p:spPr>
            <a:xfrm>
              <a:off x="831341" y="4953761"/>
              <a:ext cx="5034280" cy="356870"/>
            </a:xfrm>
            <a:custGeom>
              <a:avLst/>
              <a:gdLst/>
              <a:ahLst/>
              <a:cxnLst/>
              <a:rect l="l" t="t" r="r" b="b"/>
              <a:pathLst>
                <a:path w="5034280" h="356870">
                  <a:moveTo>
                    <a:pt x="0" y="356616"/>
                  </a:moveTo>
                  <a:lnTo>
                    <a:pt x="5033772" y="356616"/>
                  </a:lnTo>
                  <a:lnTo>
                    <a:pt x="5033772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90593" y="5339333"/>
              <a:ext cx="76200" cy="289560"/>
            </a:xfrm>
            <a:custGeom>
              <a:avLst/>
              <a:gdLst/>
              <a:ahLst/>
              <a:cxnLst/>
              <a:rect l="l" t="t" r="r" b="b"/>
              <a:pathLst>
                <a:path w="76200" h="289560">
                  <a:moveTo>
                    <a:pt x="38100" y="50799"/>
                  </a:moveTo>
                  <a:lnTo>
                    <a:pt x="28575" y="57149"/>
                  </a:lnTo>
                  <a:lnTo>
                    <a:pt x="28575" y="289255"/>
                  </a:lnTo>
                  <a:lnTo>
                    <a:pt x="47625" y="289255"/>
                  </a:lnTo>
                  <a:lnTo>
                    <a:pt x="47625" y="57149"/>
                  </a:lnTo>
                  <a:lnTo>
                    <a:pt x="38100" y="50799"/>
                  </a:lnTo>
                  <a:close/>
                </a:path>
                <a:path w="76200" h="289560">
                  <a:moveTo>
                    <a:pt x="38100" y="0"/>
                  </a:moveTo>
                  <a:lnTo>
                    <a:pt x="0" y="76199"/>
                  </a:lnTo>
                  <a:lnTo>
                    <a:pt x="28575" y="57149"/>
                  </a:lnTo>
                  <a:lnTo>
                    <a:pt x="28575" y="50799"/>
                  </a:lnTo>
                  <a:lnTo>
                    <a:pt x="63500" y="50799"/>
                  </a:lnTo>
                  <a:lnTo>
                    <a:pt x="38100" y="0"/>
                  </a:lnTo>
                  <a:close/>
                </a:path>
                <a:path w="76200" h="289560">
                  <a:moveTo>
                    <a:pt x="63500" y="50799"/>
                  </a:moveTo>
                  <a:lnTo>
                    <a:pt x="47625" y="50799"/>
                  </a:lnTo>
                  <a:lnTo>
                    <a:pt x="47625" y="57149"/>
                  </a:lnTo>
                  <a:lnTo>
                    <a:pt x="76200" y="76199"/>
                  </a:lnTo>
                  <a:lnTo>
                    <a:pt x="63500" y="50799"/>
                  </a:lnTo>
                  <a:close/>
                </a:path>
                <a:path w="76200" h="289560">
                  <a:moveTo>
                    <a:pt x="38100" y="50799"/>
                  </a:moveTo>
                  <a:lnTo>
                    <a:pt x="28575" y="50799"/>
                  </a:lnTo>
                  <a:lnTo>
                    <a:pt x="28575" y="57149"/>
                  </a:lnTo>
                  <a:lnTo>
                    <a:pt x="38100" y="50799"/>
                  </a:lnTo>
                  <a:close/>
                </a:path>
                <a:path w="76200" h="289560">
                  <a:moveTo>
                    <a:pt x="47625" y="50799"/>
                  </a:moveTo>
                  <a:lnTo>
                    <a:pt x="38100" y="50799"/>
                  </a:lnTo>
                  <a:lnTo>
                    <a:pt x="47625" y="57149"/>
                  </a:lnTo>
                  <a:lnTo>
                    <a:pt x="47625" y="507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70860" y="3750564"/>
            <a:ext cx="277367" cy="277368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235151" y="141554"/>
            <a:ext cx="10163810" cy="617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7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25" dirty="0"/>
              <a:t>d)</a:t>
            </a:r>
            <a:r>
              <a:rPr dirty="0"/>
              <a:t>	Aggiornamento</a:t>
            </a:r>
            <a:r>
              <a:rPr spc="-40" dirty="0"/>
              <a:t> </a:t>
            </a:r>
            <a:r>
              <a:rPr dirty="0"/>
              <a:t>dei</a:t>
            </a:r>
            <a:r>
              <a:rPr spc="-60" dirty="0"/>
              <a:t> </a:t>
            </a:r>
            <a:r>
              <a:rPr dirty="0"/>
              <a:t>questionari</a:t>
            </a:r>
            <a:r>
              <a:rPr spc="-40" dirty="0"/>
              <a:t> </a:t>
            </a:r>
            <a:r>
              <a:rPr dirty="0"/>
              <a:t>di</a:t>
            </a:r>
            <a:r>
              <a:rPr spc="-70" dirty="0"/>
              <a:t> </a:t>
            </a:r>
            <a:r>
              <a:rPr dirty="0"/>
              <a:t>categoria:</a:t>
            </a:r>
            <a:r>
              <a:rPr spc="-90" dirty="0"/>
              <a:t> </a:t>
            </a:r>
            <a:r>
              <a:rPr sz="1800" dirty="0"/>
              <a:t>Richiesta</a:t>
            </a:r>
            <a:r>
              <a:rPr sz="1800" spc="-55" dirty="0"/>
              <a:t> </a:t>
            </a:r>
            <a:r>
              <a:rPr sz="1800" dirty="0"/>
              <a:t>di</a:t>
            </a:r>
            <a:r>
              <a:rPr sz="1800" spc="-60" dirty="0"/>
              <a:t> </a:t>
            </a:r>
            <a:r>
              <a:rPr sz="1800" dirty="0"/>
              <a:t>Revisione</a:t>
            </a:r>
            <a:r>
              <a:rPr sz="1800" spc="-30" dirty="0"/>
              <a:t> </a:t>
            </a:r>
            <a:r>
              <a:rPr sz="1800" spc="-10" dirty="0"/>
              <a:t>questionari</a:t>
            </a:r>
            <a:endParaRPr sz="1800"/>
          </a:p>
          <a:p>
            <a:pPr marL="469900">
              <a:lnSpc>
                <a:spcPts val="2090"/>
              </a:lnSpc>
            </a:pPr>
            <a:r>
              <a:rPr sz="1800" dirty="0"/>
              <a:t>di</a:t>
            </a:r>
            <a:r>
              <a:rPr sz="1800" spc="-10" dirty="0"/>
              <a:t> Categoria</a:t>
            </a:r>
            <a:endParaRPr sz="180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21" name="object 21"/>
          <p:cNvSpPr txBox="1"/>
          <p:nvPr/>
        </p:nvSpPr>
        <p:spPr>
          <a:xfrm>
            <a:off x="9970389" y="2721686"/>
            <a:ext cx="200469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380365" algn="l"/>
              </a:tabLst>
            </a:pPr>
            <a:r>
              <a:rPr sz="1300" spc="-25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300" spc="-25" dirty="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endParaRPr sz="13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817880" algn="l"/>
                <a:tab pos="1113790" algn="l"/>
                <a:tab pos="1850389" algn="l"/>
              </a:tabLst>
            </a:pP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richiesta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300" spc="-50" dirty="0">
                <a:solidFill>
                  <a:srgbClr val="FFFFFF"/>
                </a:solidFill>
                <a:latin typeface="Arial MT"/>
                <a:cs typeface="Arial MT"/>
              </a:rPr>
              <a:t>è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relativa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300" spc="-25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70389" y="3118485"/>
            <a:ext cx="200406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questionario</a:t>
            </a:r>
            <a:r>
              <a:rPr sz="1300" spc="4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300" spc="4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categoria,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occorre</a:t>
            </a:r>
            <a:r>
              <a:rPr sz="1300" spc="12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controllare</a:t>
            </a:r>
            <a:r>
              <a:rPr sz="1300" spc="12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se</a:t>
            </a:r>
            <a:r>
              <a:rPr sz="1300" spc="12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300" spc="-50" dirty="0">
                <a:solidFill>
                  <a:srgbClr val="FFFFFF"/>
                </a:solidFill>
                <a:latin typeface="Arial MT"/>
                <a:cs typeface="Arial MT"/>
              </a:rPr>
              <a:t>è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compilato</a:t>
            </a:r>
            <a:r>
              <a:rPr sz="13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il</a:t>
            </a:r>
            <a:r>
              <a:rPr sz="130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dirty="0">
                <a:solidFill>
                  <a:srgbClr val="FFFFFF"/>
                </a:solidFill>
                <a:latin typeface="Arial MT"/>
                <a:cs typeface="Arial MT"/>
              </a:rPr>
              <a:t>campo</a:t>
            </a:r>
            <a:r>
              <a:rPr sz="1300" spc="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 MT"/>
                <a:cs typeface="Arial MT"/>
              </a:rPr>
              <a:t>«Prima Categoria»</a:t>
            </a:r>
            <a:endParaRPr sz="13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468" y="2569283"/>
            <a:ext cx="11660505" cy="2480310"/>
            <a:chOff x="417468" y="2569283"/>
            <a:chExt cx="11660505" cy="24803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468" y="2569283"/>
              <a:ext cx="5738075" cy="24799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168" y="2734055"/>
              <a:ext cx="5422391" cy="21640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4287" y="2583179"/>
              <a:ext cx="5963412" cy="20634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6311" y="2775203"/>
              <a:ext cx="5593080" cy="169316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74157" y="2734817"/>
              <a:ext cx="6788150" cy="277495"/>
            </a:xfrm>
            <a:custGeom>
              <a:avLst/>
              <a:gdLst/>
              <a:ahLst/>
              <a:cxnLst/>
              <a:rect l="l" t="t" r="r" b="b"/>
              <a:pathLst>
                <a:path w="6788150" h="277494">
                  <a:moveTo>
                    <a:pt x="0" y="236220"/>
                  </a:moveTo>
                  <a:lnTo>
                    <a:pt x="288036" y="236220"/>
                  </a:lnTo>
                  <a:lnTo>
                    <a:pt x="288036" y="0"/>
                  </a:lnTo>
                  <a:lnTo>
                    <a:pt x="0" y="0"/>
                  </a:lnTo>
                  <a:lnTo>
                    <a:pt x="0" y="236220"/>
                  </a:lnTo>
                  <a:close/>
                </a:path>
                <a:path w="6788150" h="277494">
                  <a:moveTo>
                    <a:pt x="5853684" y="277368"/>
                  </a:moveTo>
                  <a:lnTo>
                    <a:pt x="6787896" y="277368"/>
                  </a:lnTo>
                  <a:lnTo>
                    <a:pt x="6787896" y="16764"/>
                  </a:lnTo>
                  <a:lnTo>
                    <a:pt x="5853684" y="16764"/>
                  </a:lnTo>
                  <a:lnTo>
                    <a:pt x="5853684" y="27736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80838" y="3010661"/>
              <a:ext cx="6204585" cy="290830"/>
            </a:xfrm>
            <a:custGeom>
              <a:avLst/>
              <a:gdLst/>
              <a:ahLst/>
              <a:cxnLst/>
              <a:rect l="l" t="t" r="r" b="b"/>
              <a:pathLst>
                <a:path w="6204584" h="290829">
                  <a:moveTo>
                    <a:pt x="76200" y="76200"/>
                  </a:moveTo>
                  <a:lnTo>
                    <a:pt x="63500" y="508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575" y="57150"/>
                  </a:lnTo>
                  <a:lnTo>
                    <a:pt x="28575" y="289306"/>
                  </a:lnTo>
                  <a:lnTo>
                    <a:pt x="47625" y="289306"/>
                  </a:lnTo>
                  <a:lnTo>
                    <a:pt x="47625" y="57150"/>
                  </a:lnTo>
                  <a:lnTo>
                    <a:pt x="76200" y="76200"/>
                  </a:lnTo>
                  <a:close/>
                </a:path>
                <a:path w="6204584" h="290829">
                  <a:moveTo>
                    <a:pt x="6204204" y="77724"/>
                  </a:moveTo>
                  <a:lnTo>
                    <a:pt x="6191504" y="52324"/>
                  </a:lnTo>
                  <a:lnTo>
                    <a:pt x="6166104" y="1524"/>
                  </a:lnTo>
                  <a:lnTo>
                    <a:pt x="6128004" y="77724"/>
                  </a:lnTo>
                  <a:lnTo>
                    <a:pt x="6156579" y="58674"/>
                  </a:lnTo>
                  <a:lnTo>
                    <a:pt x="6156579" y="290830"/>
                  </a:lnTo>
                  <a:lnTo>
                    <a:pt x="6175629" y="290830"/>
                  </a:lnTo>
                  <a:lnTo>
                    <a:pt x="6175629" y="58674"/>
                  </a:lnTo>
                  <a:lnTo>
                    <a:pt x="6204204" y="777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5067" y="2636519"/>
              <a:ext cx="277367" cy="2773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07651" y="2734055"/>
              <a:ext cx="286511" cy="28651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27380" y="922756"/>
            <a:ext cx="9787255" cy="13061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latin typeface="Arial MT"/>
                <a:cs typeface="Arial MT"/>
              </a:rPr>
              <a:t>Una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volta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all'interno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categoria:</a:t>
            </a:r>
            <a:endParaRPr sz="1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AutoNum type="alphaLcParenR" startAt="2"/>
              <a:tabLst>
                <a:tab pos="355600" algn="l"/>
              </a:tabLst>
            </a:pPr>
            <a:r>
              <a:rPr sz="1400" dirty="0">
                <a:latin typeface="Arial MT"/>
                <a:cs typeface="Arial MT"/>
              </a:rPr>
              <a:t>Seleziona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l'icona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matita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aprire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maschera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modifica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(1).</a:t>
            </a:r>
            <a:endParaRPr sz="1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AutoNum type="alphaLcParenR" startAt="2"/>
              <a:tabLst>
                <a:tab pos="355600" algn="l"/>
              </a:tabLst>
            </a:pPr>
            <a:r>
              <a:rPr sz="1400" dirty="0">
                <a:latin typeface="Arial MT"/>
                <a:cs typeface="Arial MT"/>
              </a:rPr>
              <a:t>Apporta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modifiche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richieste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premi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pulsante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«</a:t>
            </a:r>
            <a:r>
              <a:rPr sz="1400" b="1" dirty="0">
                <a:latin typeface="Arial"/>
                <a:cs typeface="Arial"/>
              </a:rPr>
              <a:t>Salva</a:t>
            </a:r>
            <a:r>
              <a:rPr sz="1400" dirty="0">
                <a:latin typeface="Arial MT"/>
                <a:cs typeface="Arial MT"/>
              </a:rPr>
              <a:t>»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conservare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modifiche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(2).</a:t>
            </a:r>
            <a:endParaRPr sz="1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AutoNum type="alphaLcParenR" startAt="2"/>
              <a:tabLst>
                <a:tab pos="355600" algn="l"/>
              </a:tabLst>
            </a:pPr>
            <a:r>
              <a:rPr sz="1400" dirty="0">
                <a:latin typeface="Arial MT"/>
                <a:cs typeface="Arial MT"/>
              </a:rPr>
              <a:t>Infine,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clicca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pulsante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«</a:t>
            </a:r>
            <a:r>
              <a:rPr sz="1400" b="1" dirty="0">
                <a:latin typeface="Arial"/>
                <a:cs typeface="Arial"/>
              </a:rPr>
              <a:t>Invia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Form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di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Categoria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Valutatore</a:t>
            </a:r>
            <a:r>
              <a:rPr sz="1400" dirty="0">
                <a:latin typeface="Arial MT"/>
                <a:cs typeface="Arial MT"/>
              </a:rPr>
              <a:t>»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confermare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modifiche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form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categoria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(3).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380344" y="5230131"/>
            <a:ext cx="2265045" cy="1006475"/>
            <a:chOff x="2380344" y="5230131"/>
            <a:chExt cx="2265045" cy="100647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80344" y="5230131"/>
              <a:ext cx="2264950" cy="10062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45080" y="5394960"/>
              <a:ext cx="1949195" cy="6903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48278" y="5395722"/>
              <a:ext cx="746760" cy="398145"/>
            </a:xfrm>
            <a:custGeom>
              <a:avLst/>
              <a:gdLst/>
              <a:ahLst/>
              <a:cxnLst/>
              <a:rect l="l" t="t" r="r" b="b"/>
              <a:pathLst>
                <a:path w="746760" h="398145">
                  <a:moveTo>
                    <a:pt x="0" y="397763"/>
                  </a:moveTo>
                  <a:lnTo>
                    <a:pt x="746760" y="397763"/>
                  </a:lnTo>
                  <a:lnTo>
                    <a:pt x="746760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83558" y="5852922"/>
              <a:ext cx="76200" cy="289560"/>
            </a:xfrm>
            <a:custGeom>
              <a:avLst/>
              <a:gdLst/>
              <a:ahLst/>
              <a:cxnLst/>
              <a:rect l="l" t="t" r="r" b="b"/>
              <a:pathLst>
                <a:path w="76200" h="289560">
                  <a:moveTo>
                    <a:pt x="38100" y="50799"/>
                  </a:moveTo>
                  <a:lnTo>
                    <a:pt x="28575" y="57149"/>
                  </a:lnTo>
                  <a:lnTo>
                    <a:pt x="28575" y="289255"/>
                  </a:lnTo>
                  <a:lnTo>
                    <a:pt x="47625" y="289255"/>
                  </a:lnTo>
                  <a:lnTo>
                    <a:pt x="47625" y="57149"/>
                  </a:lnTo>
                  <a:lnTo>
                    <a:pt x="38100" y="50799"/>
                  </a:lnTo>
                  <a:close/>
                </a:path>
                <a:path w="76200" h="289560">
                  <a:moveTo>
                    <a:pt x="38100" y="0"/>
                  </a:moveTo>
                  <a:lnTo>
                    <a:pt x="0" y="76199"/>
                  </a:lnTo>
                  <a:lnTo>
                    <a:pt x="28575" y="57149"/>
                  </a:lnTo>
                  <a:lnTo>
                    <a:pt x="28575" y="50799"/>
                  </a:lnTo>
                  <a:lnTo>
                    <a:pt x="63500" y="50799"/>
                  </a:lnTo>
                  <a:lnTo>
                    <a:pt x="38100" y="0"/>
                  </a:lnTo>
                  <a:close/>
                </a:path>
                <a:path w="76200" h="289560">
                  <a:moveTo>
                    <a:pt x="63500" y="50799"/>
                  </a:moveTo>
                  <a:lnTo>
                    <a:pt x="47625" y="50799"/>
                  </a:lnTo>
                  <a:lnTo>
                    <a:pt x="47625" y="57149"/>
                  </a:lnTo>
                  <a:lnTo>
                    <a:pt x="76200" y="76199"/>
                  </a:lnTo>
                  <a:lnTo>
                    <a:pt x="63500" y="50799"/>
                  </a:lnTo>
                  <a:close/>
                </a:path>
                <a:path w="76200" h="289560">
                  <a:moveTo>
                    <a:pt x="38100" y="50799"/>
                  </a:moveTo>
                  <a:lnTo>
                    <a:pt x="28575" y="50799"/>
                  </a:lnTo>
                  <a:lnTo>
                    <a:pt x="28575" y="57149"/>
                  </a:lnTo>
                  <a:lnTo>
                    <a:pt x="38100" y="50799"/>
                  </a:lnTo>
                  <a:close/>
                </a:path>
                <a:path w="76200" h="289560">
                  <a:moveTo>
                    <a:pt x="47625" y="50799"/>
                  </a:moveTo>
                  <a:lnTo>
                    <a:pt x="38100" y="50799"/>
                  </a:lnTo>
                  <a:lnTo>
                    <a:pt x="47625" y="57149"/>
                  </a:lnTo>
                  <a:lnTo>
                    <a:pt x="47625" y="507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8168" y="5394960"/>
              <a:ext cx="277368" cy="277368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235151" y="142112"/>
            <a:ext cx="10164445" cy="6172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469900" marR="5080" indent="-457834">
              <a:lnSpc>
                <a:spcPct val="93800"/>
              </a:lnSpc>
              <a:spcBef>
                <a:spcPts val="259"/>
              </a:spcBef>
              <a:tabLst>
                <a:tab pos="469265" algn="l"/>
              </a:tabLst>
            </a:pPr>
            <a:r>
              <a:rPr spc="-25" dirty="0"/>
              <a:t>d)</a:t>
            </a:r>
            <a:r>
              <a:rPr dirty="0"/>
              <a:t>	Aggiornamento</a:t>
            </a:r>
            <a:r>
              <a:rPr spc="-35" dirty="0"/>
              <a:t> </a:t>
            </a:r>
            <a:r>
              <a:rPr dirty="0"/>
              <a:t>dei</a:t>
            </a:r>
            <a:r>
              <a:rPr spc="-55" dirty="0"/>
              <a:t> </a:t>
            </a:r>
            <a:r>
              <a:rPr dirty="0"/>
              <a:t>questionari</a:t>
            </a:r>
            <a:r>
              <a:rPr spc="-40" dirty="0"/>
              <a:t> </a:t>
            </a:r>
            <a:r>
              <a:rPr dirty="0"/>
              <a:t>di</a:t>
            </a:r>
            <a:r>
              <a:rPr spc="-70" dirty="0"/>
              <a:t> </a:t>
            </a:r>
            <a:r>
              <a:rPr dirty="0"/>
              <a:t>categoria:</a:t>
            </a:r>
            <a:r>
              <a:rPr spc="-80" dirty="0"/>
              <a:t> </a:t>
            </a:r>
            <a:r>
              <a:rPr sz="1800" dirty="0"/>
              <a:t>Richiesta</a:t>
            </a:r>
            <a:r>
              <a:rPr sz="1800" spc="-50" dirty="0"/>
              <a:t> </a:t>
            </a:r>
            <a:r>
              <a:rPr sz="1800" dirty="0"/>
              <a:t>di</a:t>
            </a:r>
            <a:r>
              <a:rPr sz="1800" spc="-60" dirty="0"/>
              <a:t> </a:t>
            </a:r>
            <a:r>
              <a:rPr sz="1800" dirty="0"/>
              <a:t>Revisione</a:t>
            </a:r>
            <a:r>
              <a:rPr sz="1800" spc="-25" dirty="0"/>
              <a:t> </a:t>
            </a:r>
            <a:r>
              <a:rPr sz="1800" spc="-10" dirty="0"/>
              <a:t>questionari </a:t>
            </a:r>
            <a:r>
              <a:rPr sz="1800" dirty="0"/>
              <a:t>di</a:t>
            </a:r>
            <a:r>
              <a:rPr sz="1800" spc="-10" dirty="0"/>
              <a:t> Categoria</a:t>
            </a:r>
            <a:endParaRPr sz="180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67071" y="920496"/>
            <a:ext cx="7252970" cy="4831715"/>
            <a:chOff x="4767071" y="920496"/>
            <a:chExt cx="7252970" cy="4831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67071" y="920496"/>
              <a:ext cx="7074408" cy="48310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47659" y="1316736"/>
              <a:ext cx="4072128" cy="24444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9683" y="1508760"/>
              <a:ext cx="3701796" cy="20741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01433" y="2675381"/>
              <a:ext cx="690880" cy="302260"/>
            </a:xfrm>
            <a:custGeom>
              <a:avLst/>
              <a:gdLst/>
              <a:ahLst/>
              <a:cxnLst/>
              <a:rect l="l" t="t" r="r" b="b"/>
              <a:pathLst>
                <a:path w="690879" h="302260">
                  <a:moveTo>
                    <a:pt x="9398" y="75437"/>
                  </a:moveTo>
                  <a:lnTo>
                    <a:pt x="0" y="75437"/>
                  </a:lnTo>
                  <a:lnTo>
                    <a:pt x="0" y="226313"/>
                  </a:lnTo>
                  <a:lnTo>
                    <a:pt x="9398" y="226313"/>
                  </a:lnTo>
                  <a:lnTo>
                    <a:pt x="9398" y="75437"/>
                  </a:lnTo>
                  <a:close/>
                </a:path>
                <a:path w="690879" h="302260">
                  <a:moveTo>
                    <a:pt x="37719" y="75437"/>
                  </a:moveTo>
                  <a:lnTo>
                    <a:pt x="18796" y="75437"/>
                  </a:lnTo>
                  <a:lnTo>
                    <a:pt x="18796" y="226313"/>
                  </a:lnTo>
                  <a:lnTo>
                    <a:pt x="37719" y="226313"/>
                  </a:lnTo>
                  <a:lnTo>
                    <a:pt x="37719" y="75437"/>
                  </a:lnTo>
                  <a:close/>
                </a:path>
                <a:path w="690879" h="302260">
                  <a:moveTo>
                    <a:pt x="539496" y="0"/>
                  </a:moveTo>
                  <a:lnTo>
                    <a:pt x="539496" y="75437"/>
                  </a:lnTo>
                  <a:lnTo>
                    <a:pt x="47117" y="75437"/>
                  </a:lnTo>
                  <a:lnTo>
                    <a:pt x="47117" y="226313"/>
                  </a:lnTo>
                  <a:lnTo>
                    <a:pt x="539496" y="226313"/>
                  </a:lnTo>
                  <a:lnTo>
                    <a:pt x="539496" y="301751"/>
                  </a:lnTo>
                  <a:lnTo>
                    <a:pt x="690372" y="150875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01433" y="2675381"/>
              <a:ext cx="690880" cy="302260"/>
            </a:xfrm>
            <a:custGeom>
              <a:avLst/>
              <a:gdLst/>
              <a:ahLst/>
              <a:cxnLst/>
              <a:rect l="l" t="t" r="r" b="b"/>
              <a:pathLst>
                <a:path w="690879" h="302260">
                  <a:moveTo>
                    <a:pt x="0" y="75437"/>
                  </a:moveTo>
                  <a:lnTo>
                    <a:pt x="9398" y="75437"/>
                  </a:lnTo>
                  <a:lnTo>
                    <a:pt x="9398" y="226313"/>
                  </a:lnTo>
                  <a:lnTo>
                    <a:pt x="0" y="226313"/>
                  </a:lnTo>
                  <a:lnTo>
                    <a:pt x="0" y="75437"/>
                  </a:lnTo>
                  <a:close/>
                </a:path>
                <a:path w="690879" h="302260">
                  <a:moveTo>
                    <a:pt x="18796" y="75437"/>
                  </a:moveTo>
                  <a:lnTo>
                    <a:pt x="37719" y="75437"/>
                  </a:lnTo>
                  <a:lnTo>
                    <a:pt x="37719" y="226313"/>
                  </a:lnTo>
                  <a:lnTo>
                    <a:pt x="18796" y="226313"/>
                  </a:lnTo>
                  <a:lnTo>
                    <a:pt x="18796" y="75437"/>
                  </a:lnTo>
                  <a:close/>
                </a:path>
                <a:path w="690879" h="302260">
                  <a:moveTo>
                    <a:pt x="47117" y="75437"/>
                  </a:moveTo>
                  <a:lnTo>
                    <a:pt x="539496" y="75437"/>
                  </a:lnTo>
                  <a:lnTo>
                    <a:pt x="539496" y="0"/>
                  </a:lnTo>
                  <a:lnTo>
                    <a:pt x="690372" y="150875"/>
                  </a:lnTo>
                  <a:lnTo>
                    <a:pt x="539496" y="301751"/>
                  </a:lnTo>
                  <a:lnTo>
                    <a:pt x="539496" y="226313"/>
                  </a:lnTo>
                  <a:lnTo>
                    <a:pt x="47117" y="226313"/>
                  </a:lnTo>
                  <a:lnTo>
                    <a:pt x="47117" y="75437"/>
                  </a:lnTo>
                  <a:close/>
                </a:path>
              </a:pathLst>
            </a:custGeom>
            <a:ln w="25400">
              <a:solidFill>
                <a:srgbClr val="4D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5416" y="1670050"/>
            <a:ext cx="3621404" cy="13360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È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possibile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raggiungere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portale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attraverso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la </a:t>
            </a:r>
            <a:r>
              <a:rPr sz="1400" dirty="0">
                <a:latin typeface="Arial MT"/>
                <a:cs typeface="Arial MT"/>
              </a:rPr>
              <a:t>seguente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URL: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u="sng" dirty="0">
                <a:solidFill>
                  <a:srgbClr val="99CC00"/>
                </a:solidFill>
                <a:uFill>
                  <a:solidFill>
                    <a:srgbClr val="99CC00"/>
                  </a:solidFill>
                </a:uFill>
                <a:latin typeface="Arial MT"/>
                <a:cs typeface="Arial MT"/>
                <a:hlinkClick r:id="rId5"/>
              </a:rPr>
              <a:t>Piattaforma</a:t>
            </a:r>
            <a:r>
              <a:rPr sz="1400" u="sng" spc="-70" dirty="0">
                <a:solidFill>
                  <a:srgbClr val="99CC00"/>
                </a:solidFill>
                <a:uFill>
                  <a:solidFill>
                    <a:srgbClr val="99CC00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sz="1400" u="sng" dirty="0">
                <a:solidFill>
                  <a:srgbClr val="99CC00"/>
                </a:solidFill>
                <a:uFill>
                  <a:solidFill>
                    <a:srgbClr val="99CC00"/>
                  </a:solidFill>
                </a:uFill>
                <a:latin typeface="Arial MT"/>
                <a:cs typeface="Arial MT"/>
                <a:hlinkClick r:id="rId5"/>
              </a:rPr>
              <a:t>Portale</a:t>
            </a:r>
            <a:r>
              <a:rPr sz="1400" u="sng" spc="-45" dirty="0">
                <a:solidFill>
                  <a:srgbClr val="99CC00"/>
                </a:solidFill>
                <a:uFill>
                  <a:solidFill>
                    <a:srgbClr val="99CC00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sz="1400" u="sng" spc="-10" dirty="0">
                <a:solidFill>
                  <a:srgbClr val="99CC00"/>
                </a:solidFill>
                <a:uFill>
                  <a:solidFill>
                    <a:srgbClr val="99CC00"/>
                  </a:solidFill>
                </a:uFill>
                <a:latin typeface="Arial MT"/>
                <a:cs typeface="Arial MT"/>
                <a:hlinkClick r:id="rId5"/>
              </a:rPr>
              <a:t>Fornitori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444646"/>
                </a:solidFill>
                <a:latin typeface="Arial MT"/>
                <a:cs typeface="Arial MT"/>
              </a:rPr>
              <a:t>«</a:t>
            </a:r>
            <a:r>
              <a:rPr lang="it-IT" sz="1400" spc="-10" dirty="0">
                <a:solidFill>
                  <a:srgbClr val="444646"/>
                </a:solidFill>
                <a:latin typeface="Arial MT"/>
                <a:cs typeface="Arial MT"/>
              </a:rPr>
              <a:t>https://milanairports.com/it/fornitori/collabora-con-sea</a:t>
            </a:r>
            <a:r>
              <a:rPr sz="1400" spc="-10" dirty="0">
                <a:solidFill>
                  <a:srgbClr val="444646"/>
                </a:solidFill>
                <a:latin typeface="Arial MT"/>
                <a:cs typeface="Arial MT"/>
              </a:rPr>
              <a:t>»</a:t>
            </a:r>
            <a:endParaRPr sz="1400" dirty="0">
              <a:latin typeface="Arial MT"/>
              <a:cs typeface="Arial MT"/>
            </a:endParaRPr>
          </a:p>
          <a:p>
            <a:pPr marL="469265" indent="-456565">
              <a:lnSpc>
                <a:spcPts val="1660"/>
              </a:lnSpc>
              <a:spcBef>
                <a:spcPts val="295"/>
              </a:spcBef>
              <a:buFont typeface="Segoe UI Symbol"/>
              <a:buChar char="⮚"/>
              <a:tabLst>
                <a:tab pos="469265" algn="l"/>
              </a:tabLst>
            </a:pP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accedere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piattaforma,</a:t>
            </a:r>
            <a:r>
              <a:rPr sz="1400" spc="31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inserire</a:t>
            </a:r>
            <a:endParaRPr sz="1400" dirty="0">
              <a:latin typeface="Arial MT"/>
              <a:cs typeface="Arial MT"/>
            </a:endParaRPr>
          </a:p>
          <a:p>
            <a:pPr marL="469900">
              <a:lnSpc>
                <a:spcPts val="1660"/>
              </a:lnSpc>
            </a:pPr>
            <a:r>
              <a:rPr sz="1400" dirty="0">
                <a:latin typeface="Arial MT"/>
                <a:cs typeface="Arial MT"/>
              </a:rPr>
              <a:t>le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proprie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credenziali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cliccare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«Invia».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Login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6844" y="2692907"/>
            <a:ext cx="11308715" cy="4165600"/>
            <a:chOff x="656844" y="2692907"/>
            <a:chExt cx="11308715" cy="416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59333" y="2720278"/>
              <a:ext cx="5905681" cy="19980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4015" y="2884931"/>
              <a:ext cx="5590032" cy="16824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7392" y="4564343"/>
              <a:ext cx="4965192" cy="22936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9416" y="4756403"/>
              <a:ext cx="4594860" cy="19537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6844" y="2692907"/>
              <a:ext cx="4864608" cy="20528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8868" y="2884931"/>
              <a:ext cx="4494276" cy="168249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392174" y="3897629"/>
              <a:ext cx="1290955" cy="356870"/>
            </a:xfrm>
            <a:custGeom>
              <a:avLst/>
              <a:gdLst/>
              <a:ahLst/>
              <a:cxnLst/>
              <a:rect l="l" t="t" r="r" b="b"/>
              <a:pathLst>
                <a:path w="1290955" h="356870">
                  <a:moveTo>
                    <a:pt x="0" y="356616"/>
                  </a:moveTo>
                  <a:lnTo>
                    <a:pt x="1290827" y="356616"/>
                  </a:lnTo>
                  <a:lnTo>
                    <a:pt x="1290827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83001" y="4072889"/>
              <a:ext cx="428625" cy="76200"/>
            </a:xfrm>
            <a:custGeom>
              <a:avLst/>
              <a:gdLst/>
              <a:ahLst/>
              <a:cxnLst/>
              <a:rect l="l" t="t" r="r" b="b"/>
              <a:pathLst>
                <a:path w="42862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7150" y="47625"/>
                  </a:lnTo>
                  <a:lnTo>
                    <a:pt x="50800" y="47625"/>
                  </a:lnTo>
                  <a:lnTo>
                    <a:pt x="50800" y="28575"/>
                  </a:lnTo>
                  <a:lnTo>
                    <a:pt x="57150" y="28575"/>
                  </a:lnTo>
                  <a:lnTo>
                    <a:pt x="76200" y="0"/>
                  </a:lnTo>
                  <a:close/>
                </a:path>
                <a:path w="428625" h="76200">
                  <a:moveTo>
                    <a:pt x="50800" y="38100"/>
                  </a:moveTo>
                  <a:lnTo>
                    <a:pt x="50800" y="47625"/>
                  </a:lnTo>
                  <a:lnTo>
                    <a:pt x="57150" y="47625"/>
                  </a:lnTo>
                  <a:lnTo>
                    <a:pt x="50800" y="38100"/>
                  </a:lnTo>
                  <a:close/>
                </a:path>
                <a:path w="428625" h="76200">
                  <a:moveTo>
                    <a:pt x="428625" y="28575"/>
                  </a:moveTo>
                  <a:lnTo>
                    <a:pt x="57150" y="28575"/>
                  </a:lnTo>
                  <a:lnTo>
                    <a:pt x="50800" y="38100"/>
                  </a:lnTo>
                  <a:lnTo>
                    <a:pt x="57150" y="47625"/>
                  </a:lnTo>
                  <a:lnTo>
                    <a:pt x="428625" y="47625"/>
                  </a:lnTo>
                  <a:lnTo>
                    <a:pt x="428625" y="28575"/>
                  </a:lnTo>
                  <a:close/>
                </a:path>
                <a:path w="428625" h="76200">
                  <a:moveTo>
                    <a:pt x="57150" y="28575"/>
                  </a:moveTo>
                  <a:lnTo>
                    <a:pt x="50800" y="28575"/>
                  </a:lnTo>
                  <a:lnTo>
                    <a:pt x="50800" y="3810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10177" y="3897629"/>
              <a:ext cx="4500880" cy="593090"/>
            </a:xfrm>
            <a:custGeom>
              <a:avLst/>
              <a:gdLst/>
              <a:ahLst/>
              <a:cxnLst/>
              <a:rect l="l" t="t" r="r" b="b"/>
              <a:pathLst>
                <a:path w="4500880" h="593089">
                  <a:moveTo>
                    <a:pt x="0" y="356616"/>
                  </a:moveTo>
                  <a:lnTo>
                    <a:pt x="1338072" y="356616"/>
                  </a:lnTo>
                  <a:lnTo>
                    <a:pt x="1338072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  <a:path w="4500880" h="593089">
                  <a:moveTo>
                    <a:pt x="3607307" y="592836"/>
                  </a:moveTo>
                  <a:lnTo>
                    <a:pt x="4500372" y="592836"/>
                  </a:lnTo>
                  <a:lnTo>
                    <a:pt x="4500372" y="278892"/>
                  </a:lnTo>
                  <a:lnTo>
                    <a:pt x="3607307" y="278892"/>
                  </a:lnTo>
                  <a:lnTo>
                    <a:pt x="3607307" y="59283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94370" y="4216145"/>
              <a:ext cx="270510" cy="76200"/>
            </a:xfrm>
            <a:custGeom>
              <a:avLst/>
              <a:gdLst/>
              <a:ahLst/>
              <a:cxnLst/>
              <a:rect l="l" t="t" r="r" b="b"/>
              <a:pathLst>
                <a:path w="27050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57150" y="47624"/>
                  </a:lnTo>
                  <a:lnTo>
                    <a:pt x="50800" y="47624"/>
                  </a:lnTo>
                  <a:lnTo>
                    <a:pt x="50800" y="28574"/>
                  </a:lnTo>
                  <a:lnTo>
                    <a:pt x="57150" y="28574"/>
                  </a:lnTo>
                  <a:lnTo>
                    <a:pt x="76200" y="0"/>
                  </a:lnTo>
                  <a:close/>
                </a:path>
                <a:path w="270509" h="76200">
                  <a:moveTo>
                    <a:pt x="50800" y="38099"/>
                  </a:moveTo>
                  <a:lnTo>
                    <a:pt x="50800" y="47624"/>
                  </a:lnTo>
                  <a:lnTo>
                    <a:pt x="57150" y="47624"/>
                  </a:lnTo>
                  <a:lnTo>
                    <a:pt x="50800" y="38099"/>
                  </a:lnTo>
                  <a:close/>
                </a:path>
                <a:path w="270509" h="76200">
                  <a:moveTo>
                    <a:pt x="270001" y="28574"/>
                  </a:moveTo>
                  <a:lnTo>
                    <a:pt x="57150" y="28574"/>
                  </a:lnTo>
                  <a:lnTo>
                    <a:pt x="50800" y="38099"/>
                  </a:lnTo>
                  <a:lnTo>
                    <a:pt x="57150" y="47624"/>
                  </a:lnTo>
                  <a:lnTo>
                    <a:pt x="270001" y="47624"/>
                  </a:lnTo>
                  <a:lnTo>
                    <a:pt x="270001" y="28574"/>
                  </a:lnTo>
                  <a:close/>
                </a:path>
                <a:path w="270509" h="76200">
                  <a:moveTo>
                    <a:pt x="57150" y="28574"/>
                  </a:moveTo>
                  <a:lnTo>
                    <a:pt x="50800" y="28574"/>
                  </a:lnTo>
                  <a:lnTo>
                    <a:pt x="50800" y="38099"/>
                  </a:lnTo>
                  <a:lnTo>
                    <a:pt x="57150" y="285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2727" y="2884931"/>
              <a:ext cx="277368" cy="2773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10884" y="3909059"/>
              <a:ext cx="251460" cy="25146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97067" y="4983479"/>
              <a:ext cx="251460" cy="251459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391143" y="1684020"/>
            <a:ext cx="362711" cy="307848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235151" y="96773"/>
            <a:ext cx="57772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25" dirty="0"/>
              <a:t>e)</a:t>
            </a:r>
            <a:r>
              <a:rPr dirty="0"/>
              <a:t>	Aggiornamento</a:t>
            </a:r>
            <a:r>
              <a:rPr spc="-55" dirty="0"/>
              <a:t> </a:t>
            </a:r>
            <a:r>
              <a:rPr dirty="0"/>
              <a:t>dei</a:t>
            </a:r>
            <a:r>
              <a:rPr spc="-75" dirty="0"/>
              <a:t> </a:t>
            </a:r>
            <a:r>
              <a:rPr dirty="0"/>
              <a:t>questionari</a:t>
            </a:r>
            <a:r>
              <a:rPr spc="-55" dirty="0"/>
              <a:t> </a:t>
            </a:r>
            <a:r>
              <a:rPr spc="-10" dirty="0"/>
              <a:t>generali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1400" y="747521"/>
            <a:ext cx="10582275" cy="19062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90"/>
              </a:spcBef>
            </a:pPr>
            <a:endParaRPr lang="en-US" sz="1400" dirty="0">
              <a:solidFill>
                <a:srgbClr val="0D0D0D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Cosa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fare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poter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aggiornare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documenti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presenti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generale:</a:t>
            </a:r>
            <a:endParaRPr sz="14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quanto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generale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collegato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singola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categoria,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necessario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informare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voler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rinnovare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qualifica:</a:t>
            </a:r>
            <a:endParaRPr sz="1400" dirty="0">
              <a:latin typeface="Arial MT"/>
              <a:cs typeface="Arial MT"/>
            </a:endParaRPr>
          </a:p>
          <a:p>
            <a:pPr marL="812800" marR="5080" lvl="1" indent="-343535">
              <a:lnSpc>
                <a:spcPct val="150000"/>
              </a:lnSpc>
              <a:buClr>
                <a:srgbClr val="000000"/>
              </a:buClr>
              <a:buAutoNum type="alphaLcParenR"/>
              <a:tabLst>
                <a:tab pos="812800" algn="l"/>
                <a:tab pos="810577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Valutazioni</a:t>
            </a:r>
            <a:r>
              <a:rPr sz="1400" i="1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i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Categorie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»: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Selezionare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l’Icona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barra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laterale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«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	»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cliccare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Valutazioni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e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successivamente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Valutazioni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b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Categoria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endParaRPr sz="1400" dirty="0">
              <a:latin typeface="Arial MT"/>
              <a:cs typeface="Arial MT"/>
            </a:endParaRPr>
          </a:p>
          <a:p>
            <a:pPr marL="812800" lvl="1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/>
              <a:tabLst>
                <a:tab pos="8128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Individua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(2)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accedere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dettaglio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(3).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5151" y="96773"/>
            <a:ext cx="57772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25" dirty="0"/>
              <a:t>e)</a:t>
            </a:r>
            <a:r>
              <a:rPr dirty="0"/>
              <a:t>	Aggiornamento</a:t>
            </a:r>
            <a:r>
              <a:rPr spc="-55" dirty="0"/>
              <a:t> </a:t>
            </a:r>
            <a:r>
              <a:rPr dirty="0"/>
              <a:t>dei</a:t>
            </a:r>
            <a:r>
              <a:rPr spc="-75" dirty="0"/>
              <a:t> </a:t>
            </a:r>
            <a:r>
              <a:rPr dirty="0"/>
              <a:t>questionari</a:t>
            </a:r>
            <a:r>
              <a:rPr spc="-55" dirty="0"/>
              <a:t> </a:t>
            </a:r>
            <a:r>
              <a:rPr spc="-10" dirty="0"/>
              <a:t>generali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21968" y="4347504"/>
            <a:ext cx="4764405" cy="1470025"/>
            <a:chOff x="921968" y="4347504"/>
            <a:chExt cx="4764405" cy="14700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1968" y="4347504"/>
              <a:ext cx="4764127" cy="13771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6612" y="4512563"/>
              <a:ext cx="4448556" cy="10607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5531" y="4535423"/>
              <a:ext cx="277367" cy="2773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35302" y="4635245"/>
              <a:ext cx="1335405" cy="356870"/>
            </a:xfrm>
            <a:custGeom>
              <a:avLst/>
              <a:gdLst/>
              <a:ahLst/>
              <a:cxnLst/>
              <a:rect l="l" t="t" r="r" b="b"/>
              <a:pathLst>
                <a:path w="1335404" h="356870">
                  <a:moveTo>
                    <a:pt x="0" y="356615"/>
                  </a:moveTo>
                  <a:lnTo>
                    <a:pt x="1335024" y="356615"/>
                  </a:lnTo>
                  <a:lnTo>
                    <a:pt x="1335024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70325" y="4755641"/>
              <a:ext cx="428625" cy="76200"/>
            </a:xfrm>
            <a:custGeom>
              <a:avLst/>
              <a:gdLst/>
              <a:ahLst/>
              <a:cxnLst/>
              <a:rect l="l" t="t" r="r" b="b"/>
              <a:pathLst>
                <a:path w="428625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57150" y="47624"/>
                  </a:lnTo>
                  <a:lnTo>
                    <a:pt x="50800" y="47624"/>
                  </a:lnTo>
                  <a:lnTo>
                    <a:pt x="50800" y="28574"/>
                  </a:lnTo>
                  <a:lnTo>
                    <a:pt x="57150" y="28574"/>
                  </a:lnTo>
                  <a:lnTo>
                    <a:pt x="76200" y="0"/>
                  </a:lnTo>
                  <a:close/>
                </a:path>
                <a:path w="428625" h="76200">
                  <a:moveTo>
                    <a:pt x="50800" y="38099"/>
                  </a:moveTo>
                  <a:lnTo>
                    <a:pt x="50800" y="47624"/>
                  </a:lnTo>
                  <a:lnTo>
                    <a:pt x="57150" y="47624"/>
                  </a:lnTo>
                  <a:lnTo>
                    <a:pt x="50800" y="38099"/>
                  </a:lnTo>
                  <a:close/>
                </a:path>
                <a:path w="428625" h="76200">
                  <a:moveTo>
                    <a:pt x="428625" y="28574"/>
                  </a:moveTo>
                  <a:lnTo>
                    <a:pt x="57150" y="28574"/>
                  </a:lnTo>
                  <a:lnTo>
                    <a:pt x="50800" y="38099"/>
                  </a:lnTo>
                  <a:lnTo>
                    <a:pt x="57150" y="47624"/>
                  </a:lnTo>
                  <a:lnTo>
                    <a:pt x="428625" y="47624"/>
                  </a:lnTo>
                  <a:lnTo>
                    <a:pt x="428625" y="28574"/>
                  </a:lnTo>
                  <a:close/>
                </a:path>
                <a:path w="428625" h="76200">
                  <a:moveTo>
                    <a:pt x="57150" y="28574"/>
                  </a:moveTo>
                  <a:lnTo>
                    <a:pt x="50800" y="28574"/>
                  </a:lnTo>
                  <a:lnTo>
                    <a:pt x="50800" y="38099"/>
                  </a:lnTo>
                  <a:lnTo>
                    <a:pt x="57150" y="285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7373" y="5104637"/>
              <a:ext cx="1021080" cy="356870"/>
            </a:xfrm>
            <a:custGeom>
              <a:avLst/>
              <a:gdLst/>
              <a:ahLst/>
              <a:cxnLst/>
              <a:rect l="l" t="t" r="r" b="b"/>
              <a:pathLst>
                <a:path w="1021080" h="356870">
                  <a:moveTo>
                    <a:pt x="0" y="356616"/>
                  </a:moveTo>
                  <a:lnTo>
                    <a:pt x="1021080" y="356616"/>
                  </a:lnTo>
                  <a:lnTo>
                    <a:pt x="1021080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59813" y="5461253"/>
              <a:ext cx="76200" cy="356235"/>
            </a:xfrm>
            <a:custGeom>
              <a:avLst/>
              <a:gdLst/>
              <a:ahLst/>
              <a:cxnLst/>
              <a:rect l="l" t="t" r="r" b="b"/>
              <a:pathLst>
                <a:path w="76200" h="356235">
                  <a:moveTo>
                    <a:pt x="38100" y="50800"/>
                  </a:moveTo>
                  <a:lnTo>
                    <a:pt x="28575" y="57150"/>
                  </a:lnTo>
                  <a:lnTo>
                    <a:pt x="28575" y="356095"/>
                  </a:lnTo>
                  <a:lnTo>
                    <a:pt x="47625" y="356095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356235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356235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356235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356235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464808" y="2641061"/>
            <a:ext cx="4819015" cy="4217035"/>
            <a:chOff x="6464808" y="2641061"/>
            <a:chExt cx="4819015" cy="421703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4808" y="2641061"/>
              <a:ext cx="4818888" cy="421693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56832" y="2833115"/>
              <a:ext cx="4448556" cy="387705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912102" y="2966465"/>
              <a:ext cx="4157979" cy="1041400"/>
            </a:xfrm>
            <a:custGeom>
              <a:avLst/>
              <a:gdLst/>
              <a:ahLst/>
              <a:cxnLst/>
              <a:rect l="l" t="t" r="r" b="b"/>
              <a:pathLst>
                <a:path w="4157979" h="1041400">
                  <a:moveTo>
                    <a:pt x="0" y="1040892"/>
                  </a:moveTo>
                  <a:lnTo>
                    <a:pt x="2034540" y="1040892"/>
                  </a:lnTo>
                  <a:lnTo>
                    <a:pt x="2034540" y="684276"/>
                  </a:lnTo>
                  <a:lnTo>
                    <a:pt x="0" y="684276"/>
                  </a:lnTo>
                  <a:lnTo>
                    <a:pt x="0" y="1040892"/>
                  </a:lnTo>
                  <a:close/>
                </a:path>
                <a:path w="4157979" h="1041400">
                  <a:moveTo>
                    <a:pt x="3479292" y="243839"/>
                  </a:moveTo>
                  <a:lnTo>
                    <a:pt x="4157472" y="243839"/>
                  </a:lnTo>
                  <a:lnTo>
                    <a:pt x="4157472" y="0"/>
                  </a:lnTo>
                  <a:lnTo>
                    <a:pt x="3479292" y="0"/>
                  </a:lnTo>
                  <a:lnTo>
                    <a:pt x="3479292" y="2438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91622" y="3210305"/>
              <a:ext cx="76200" cy="288925"/>
            </a:xfrm>
            <a:custGeom>
              <a:avLst/>
              <a:gdLst/>
              <a:ahLst/>
              <a:cxnLst/>
              <a:rect l="l" t="t" r="r" b="b"/>
              <a:pathLst>
                <a:path w="76200" h="288925">
                  <a:moveTo>
                    <a:pt x="38100" y="50800"/>
                  </a:moveTo>
                  <a:lnTo>
                    <a:pt x="28575" y="57150"/>
                  </a:lnTo>
                  <a:lnTo>
                    <a:pt x="28575" y="288925"/>
                  </a:lnTo>
                  <a:lnTo>
                    <a:pt x="47625" y="288925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288925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288925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288925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288925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1400" y="747521"/>
            <a:ext cx="9725660" cy="23525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5"/>
              </a:spcBef>
            </a:pPr>
            <a:endParaRPr sz="14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AutoNum type="alphaLcParenR" startAt="3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Messaggi</a:t>
            </a:r>
            <a:r>
              <a:rPr sz="1400" b="1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(Non</a:t>
            </a:r>
            <a:r>
              <a:rPr sz="1400" b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Letti..)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successivamente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Crea</a:t>
            </a:r>
            <a:r>
              <a:rPr sz="14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Messaggio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endParaRPr sz="14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5"/>
              </a:spcBef>
              <a:buClr>
                <a:srgbClr val="000000"/>
              </a:buClr>
              <a:buAutoNum type="alphaLcParenR" startAt="3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Procedi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compilazione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messaggio:</a:t>
            </a:r>
            <a:endParaRPr sz="1400" dirty="0">
              <a:latin typeface="Arial MT"/>
              <a:cs typeface="Arial MT"/>
            </a:endParaRPr>
          </a:p>
          <a:p>
            <a:pPr marL="812800" lvl="1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 startAt="3"/>
              <a:tabLst>
                <a:tab pos="8128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Indica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Rinnovo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Riapertura</a:t>
            </a:r>
            <a:r>
              <a:rPr sz="1400" b="1" spc="-7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Questionari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relativamente</a:t>
            </a:r>
            <a:r>
              <a:rPr sz="1400" spc="-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campo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Classificazione</a:t>
            </a:r>
            <a:r>
              <a:rPr sz="1400" i="1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D0D0D"/>
                </a:solidFill>
                <a:latin typeface="Arial"/>
                <a:cs typeface="Arial"/>
              </a:rPr>
              <a:t>Messaggio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endParaRPr sz="1400" dirty="0">
              <a:latin typeface="Arial MT"/>
              <a:cs typeface="Arial MT"/>
            </a:endParaRPr>
          </a:p>
          <a:p>
            <a:pPr marL="812800" lvl="1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 startAt="3"/>
              <a:tabLst>
                <a:tab pos="8128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Indica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l’oggetto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messaggio,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necessario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possibile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allegare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cliccando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sul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pulsante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“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Allegati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”</a:t>
            </a:r>
            <a:endParaRPr sz="1400" dirty="0">
              <a:latin typeface="Arial MT"/>
              <a:cs typeface="Arial MT"/>
            </a:endParaRPr>
          </a:p>
          <a:p>
            <a:pPr marL="355600" lvl="1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 startAt="3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Invia</a:t>
            </a:r>
            <a:r>
              <a:rPr sz="1400" b="1" spc="-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messaggio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»,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alto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destra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procedere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l’invio.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messaggio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inviato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sarà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visibile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Messaggi</a:t>
            </a:r>
            <a:r>
              <a:rPr sz="1400" i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D0D0D"/>
                </a:solidFill>
                <a:latin typeface="Arial"/>
                <a:cs typeface="Arial"/>
              </a:rPr>
              <a:t>Inviati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conclusione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attendere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u="sng" spc="-1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sz="1400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richiesta</a:t>
            </a:r>
            <a:r>
              <a:rPr sz="1400" u="sng" spc="-5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sz="1400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di</a:t>
            </a:r>
            <a:r>
              <a:rPr sz="1400" u="sng" spc="-3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sz="1400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Revisione</a:t>
            </a:r>
            <a:r>
              <a:rPr sz="1400" u="sng" spc="-2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sz="1400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Questionario</a:t>
            </a:r>
            <a:r>
              <a:rPr sz="1400" u="sng" spc="-5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sz="1400" u="sng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Generale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.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51776" y="3589020"/>
            <a:ext cx="3058795" cy="1143000"/>
            <a:chOff x="7351776" y="3589020"/>
            <a:chExt cx="3058795" cy="114300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1776" y="3589020"/>
              <a:ext cx="3058668" cy="11429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62188" y="3713988"/>
              <a:ext cx="321564" cy="321563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7643" y="3144011"/>
            <a:ext cx="4244340" cy="287274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03736" y="2979289"/>
            <a:ext cx="5680710" cy="3138805"/>
            <a:chOff x="403736" y="2979289"/>
            <a:chExt cx="5680710" cy="313880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736" y="2979289"/>
              <a:ext cx="5680194" cy="313820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451" y="3144012"/>
              <a:ext cx="5364480" cy="28224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4453" y="4793742"/>
              <a:ext cx="5034280" cy="356870"/>
            </a:xfrm>
            <a:custGeom>
              <a:avLst/>
              <a:gdLst/>
              <a:ahLst/>
              <a:cxnLst/>
              <a:rect l="l" t="t" r="r" b="b"/>
              <a:pathLst>
                <a:path w="5034280" h="356870">
                  <a:moveTo>
                    <a:pt x="0" y="356616"/>
                  </a:moveTo>
                  <a:lnTo>
                    <a:pt x="5033772" y="356616"/>
                  </a:lnTo>
                  <a:lnTo>
                    <a:pt x="5033772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27982" y="5235702"/>
              <a:ext cx="76200" cy="289560"/>
            </a:xfrm>
            <a:custGeom>
              <a:avLst/>
              <a:gdLst/>
              <a:ahLst/>
              <a:cxnLst/>
              <a:rect l="l" t="t" r="r" b="b"/>
              <a:pathLst>
                <a:path w="76200" h="289560">
                  <a:moveTo>
                    <a:pt x="38100" y="50800"/>
                  </a:moveTo>
                  <a:lnTo>
                    <a:pt x="28575" y="57150"/>
                  </a:lnTo>
                  <a:lnTo>
                    <a:pt x="28575" y="289306"/>
                  </a:lnTo>
                  <a:lnTo>
                    <a:pt x="47625" y="289306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289560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289560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289560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289560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35579" y="3429000"/>
              <a:ext cx="277368" cy="277368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912102" y="4846510"/>
            <a:ext cx="3556635" cy="862330"/>
            <a:chOff x="6912102" y="4846510"/>
            <a:chExt cx="3556635" cy="862330"/>
          </a:xfrm>
        </p:grpSpPr>
        <p:sp>
          <p:nvSpPr>
            <p:cNvPr id="11" name="object 11"/>
            <p:cNvSpPr/>
            <p:nvPr/>
          </p:nvSpPr>
          <p:spPr>
            <a:xfrm>
              <a:off x="7354062" y="4860797"/>
              <a:ext cx="3100070" cy="833755"/>
            </a:xfrm>
            <a:custGeom>
              <a:avLst/>
              <a:gdLst/>
              <a:ahLst/>
              <a:cxnLst/>
              <a:rect l="l" t="t" r="r" b="b"/>
              <a:pathLst>
                <a:path w="3100070" h="833754">
                  <a:moveTo>
                    <a:pt x="0" y="833627"/>
                  </a:moveTo>
                  <a:lnTo>
                    <a:pt x="3099816" y="833627"/>
                  </a:lnTo>
                  <a:lnTo>
                    <a:pt x="3099816" y="0"/>
                  </a:lnTo>
                  <a:lnTo>
                    <a:pt x="0" y="0"/>
                  </a:lnTo>
                  <a:lnTo>
                    <a:pt x="0" y="83362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12102" y="5215889"/>
              <a:ext cx="441959" cy="76200"/>
            </a:xfrm>
            <a:custGeom>
              <a:avLst/>
              <a:gdLst/>
              <a:ahLst/>
              <a:cxnLst/>
              <a:rect l="l" t="t" r="r" b="b"/>
              <a:pathLst>
                <a:path w="441959" h="76200">
                  <a:moveTo>
                    <a:pt x="391032" y="38100"/>
                  </a:moveTo>
                  <a:lnTo>
                    <a:pt x="365632" y="76200"/>
                  </a:lnTo>
                  <a:lnTo>
                    <a:pt x="422782" y="47625"/>
                  </a:lnTo>
                  <a:lnTo>
                    <a:pt x="391032" y="47625"/>
                  </a:lnTo>
                  <a:lnTo>
                    <a:pt x="391032" y="38100"/>
                  </a:lnTo>
                  <a:close/>
                </a:path>
                <a:path w="441959" h="76200">
                  <a:moveTo>
                    <a:pt x="384682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384682" y="47625"/>
                  </a:lnTo>
                  <a:lnTo>
                    <a:pt x="391032" y="38100"/>
                  </a:lnTo>
                  <a:lnTo>
                    <a:pt x="384682" y="28575"/>
                  </a:lnTo>
                  <a:close/>
                </a:path>
                <a:path w="441959" h="76200">
                  <a:moveTo>
                    <a:pt x="422782" y="28575"/>
                  </a:moveTo>
                  <a:lnTo>
                    <a:pt x="391032" y="28575"/>
                  </a:lnTo>
                  <a:lnTo>
                    <a:pt x="391032" y="47625"/>
                  </a:lnTo>
                  <a:lnTo>
                    <a:pt x="422782" y="47625"/>
                  </a:lnTo>
                  <a:lnTo>
                    <a:pt x="441832" y="38100"/>
                  </a:lnTo>
                  <a:lnTo>
                    <a:pt x="422782" y="28575"/>
                  </a:lnTo>
                  <a:close/>
                </a:path>
                <a:path w="441959" h="76200">
                  <a:moveTo>
                    <a:pt x="365632" y="0"/>
                  </a:moveTo>
                  <a:lnTo>
                    <a:pt x="391032" y="38100"/>
                  </a:lnTo>
                  <a:lnTo>
                    <a:pt x="391032" y="28575"/>
                  </a:lnTo>
                  <a:lnTo>
                    <a:pt x="422782" y="28575"/>
                  </a:lnTo>
                  <a:lnTo>
                    <a:pt x="3656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95688" y="3429000"/>
            <a:ext cx="277368" cy="27736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35151" y="104393"/>
            <a:ext cx="8921750" cy="6711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69900" marR="5080" indent="-457834">
              <a:lnSpc>
                <a:spcPts val="2450"/>
              </a:lnSpc>
              <a:spcBef>
                <a:spcPts val="335"/>
              </a:spcBef>
              <a:tabLst>
                <a:tab pos="469265" algn="l"/>
              </a:tabLst>
            </a:pPr>
            <a:r>
              <a:rPr spc="-25" dirty="0"/>
              <a:t>e)</a:t>
            </a:r>
            <a:r>
              <a:rPr dirty="0"/>
              <a:t>	Aggiornamento</a:t>
            </a:r>
            <a:r>
              <a:rPr spc="-45" dirty="0"/>
              <a:t> </a:t>
            </a:r>
            <a:r>
              <a:rPr dirty="0"/>
              <a:t>dei</a:t>
            </a:r>
            <a:r>
              <a:rPr spc="-65" dirty="0"/>
              <a:t> </a:t>
            </a:r>
            <a:r>
              <a:rPr dirty="0"/>
              <a:t>questionari</a:t>
            </a:r>
            <a:r>
              <a:rPr spc="-50" dirty="0"/>
              <a:t> </a:t>
            </a:r>
            <a:r>
              <a:rPr dirty="0"/>
              <a:t>generali:</a:t>
            </a:r>
            <a:r>
              <a:rPr spc="-65" dirty="0"/>
              <a:t> </a:t>
            </a:r>
            <a:r>
              <a:rPr dirty="0"/>
              <a:t>Richiesta</a:t>
            </a:r>
            <a:r>
              <a:rPr spc="-55" dirty="0"/>
              <a:t> </a:t>
            </a:r>
            <a:r>
              <a:rPr dirty="0"/>
              <a:t>di</a:t>
            </a:r>
            <a:r>
              <a:rPr spc="-65" dirty="0"/>
              <a:t> </a:t>
            </a:r>
            <a:r>
              <a:rPr spc="-10" dirty="0"/>
              <a:t>Revisione </a:t>
            </a:r>
            <a:r>
              <a:rPr dirty="0"/>
              <a:t>questionari</a:t>
            </a:r>
            <a:r>
              <a:rPr spc="-60" dirty="0"/>
              <a:t> </a:t>
            </a:r>
            <a:r>
              <a:rPr spc="-10" dirty="0"/>
              <a:t>Generali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86206" y="747521"/>
            <a:ext cx="10761345" cy="18029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440"/>
              </a:spcBef>
            </a:pPr>
            <a:endParaRPr lang="en-US" sz="1400" dirty="0">
              <a:solidFill>
                <a:srgbClr val="0D0D0D"/>
              </a:solidFill>
              <a:latin typeface="Arial MT"/>
              <a:cs typeface="Arial MT"/>
            </a:endParaRPr>
          </a:p>
          <a:p>
            <a:pPr marL="34925">
              <a:lnSpc>
                <a:spcPct val="100000"/>
              </a:lnSpc>
              <a:spcBef>
                <a:spcPts val="144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rispondere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richiesta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Revisione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generali:</a:t>
            </a:r>
            <a:endParaRPr sz="1400" dirty="0">
              <a:latin typeface="Arial MT"/>
              <a:cs typeface="Arial MT"/>
            </a:endParaRPr>
          </a:p>
          <a:p>
            <a:pPr marL="377825" indent="-335280">
              <a:lnSpc>
                <a:spcPct val="100000"/>
              </a:lnSpc>
              <a:spcBef>
                <a:spcPts val="670"/>
              </a:spcBef>
              <a:buClr>
                <a:srgbClr val="000000"/>
              </a:buClr>
              <a:buAutoNum type="alphaLcParenR"/>
              <a:tabLst>
                <a:tab pos="37782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Accedi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questione:</a:t>
            </a:r>
            <a:endParaRPr sz="1400" dirty="0">
              <a:latin typeface="Arial MT"/>
              <a:cs typeface="Arial MT"/>
            </a:endParaRPr>
          </a:p>
          <a:p>
            <a:pPr marL="892810" lvl="1" indent="-393065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AutoNum type="romanLcPeriod"/>
              <a:tabLst>
                <a:tab pos="892810" algn="l"/>
              </a:tabLst>
            </a:pP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Accesso</a:t>
            </a:r>
            <a:r>
              <a:rPr sz="1400" i="1" spc="-7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Rapido</a:t>
            </a:r>
            <a:r>
              <a:rPr sz="1400" i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dalla</a:t>
            </a:r>
            <a:r>
              <a:rPr sz="1400" i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Mail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sul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link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fornito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mail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essere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indirizzato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direttamente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endParaRPr sz="1400" dirty="0">
              <a:latin typeface="Arial MT"/>
              <a:cs typeface="Arial MT"/>
            </a:endParaRPr>
          </a:p>
          <a:p>
            <a:pPr marL="892810" marR="5080" lvl="1" indent="-393700">
              <a:lnSpc>
                <a:spcPct val="140000"/>
              </a:lnSpc>
              <a:buClr>
                <a:srgbClr val="000000"/>
              </a:buClr>
              <a:buAutoNum type="romanLcPeriod"/>
              <a:tabLst>
                <a:tab pos="892810" algn="l"/>
              </a:tabLst>
            </a:pP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Accesso</a:t>
            </a:r>
            <a:r>
              <a:rPr sz="1400" i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tramite</a:t>
            </a:r>
            <a:r>
              <a:rPr sz="1400" i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Portale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homepage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portale,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vai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riquadro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Richieste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sz="1400" b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Qualifica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sz="1400" b="1" spc="-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Corso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l’azienda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Valutatrice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(2).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31" y="2736870"/>
            <a:ext cx="6047740" cy="2611120"/>
            <a:chOff x="304731" y="2736870"/>
            <a:chExt cx="6047740" cy="2611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31" y="2736870"/>
              <a:ext cx="6047368" cy="26110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392" y="2901696"/>
              <a:ext cx="5731764" cy="229514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6633901" y="2787145"/>
            <a:ext cx="5226050" cy="1930400"/>
            <a:chOff x="6633901" y="2787145"/>
            <a:chExt cx="5226050" cy="19304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3901" y="2787145"/>
              <a:ext cx="5225938" cy="192988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8564" y="2951988"/>
              <a:ext cx="4910328" cy="161391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938771" y="5196840"/>
            <a:ext cx="4173220" cy="977900"/>
            <a:chOff x="6938771" y="5196840"/>
            <a:chExt cx="4173220" cy="97790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8771" y="5318760"/>
              <a:ext cx="4172712" cy="58072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606533" y="5427726"/>
              <a:ext cx="1430020" cy="457200"/>
            </a:xfrm>
            <a:custGeom>
              <a:avLst/>
              <a:gdLst/>
              <a:ahLst/>
              <a:cxnLst/>
              <a:rect l="l" t="t" r="r" b="b"/>
              <a:pathLst>
                <a:path w="1430020" h="457200">
                  <a:moveTo>
                    <a:pt x="0" y="457200"/>
                  </a:moveTo>
                  <a:lnTo>
                    <a:pt x="1429512" y="457200"/>
                  </a:lnTo>
                  <a:lnTo>
                    <a:pt x="1429512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51769" y="5884926"/>
              <a:ext cx="76200" cy="289560"/>
            </a:xfrm>
            <a:custGeom>
              <a:avLst/>
              <a:gdLst/>
              <a:ahLst/>
              <a:cxnLst/>
              <a:rect l="l" t="t" r="r" b="b"/>
              <a:pathLst>
                <a:path w="76200" h="289560">
                  <a:moveTo>
                    <a:pt x="38100" y="50800"/>
                  </a:moveTo>
                  <a:lnTo>
                    <a:pt x="28575" y="57150"/>
                  </a:lnTo>
                  <a:lnTo>
                    <a:pt x="28575" y="289255"/>
                  </a:lnTo>
                  <a:lnTo>
                    <a:pt x="47625" y="289255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289560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289560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289560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289560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53727" y="5196840"/>
              <a:ext cx="277368" cy="277367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437132" y="3913632"/>
            <a:ext cx="1799589" cy="621665"/>
            <a:chOff x="1437132" y="3913632"/>
            <a:chExt cx="1799589" cy="621665"/>
          </a:xfrm>
        </p:grpSpPr>
        <p:sp>
          <p:nvSpPr>
            <p:cNvPr id="15" name="object 15"/>
            <p:cNvSpPr/>
            <p:nvPr/>
          </p:nvSpPr>
          <p:spPr>
            <a:xfrm>
              <a:off x="1715262" y="4174998"/>
              <a:ext cx="1069975" cy="346075"/>
            </a:xfrm>
            <a:custGeom>
              <a:avLst/>
              <a:gdLst/>
              <a:ahLst/>
              <a:cxnLst/>
              <a:rect l="l" t="t" r="r" b="b"/>
              <a:pathLst>
                <a:path w="1069975" h="346075">
                  <a:moveTo>
                    <a:pt x="0" y="345947"/>
                  </a:moveTo>
                  <a:lnTo>
                    <a:pt x="1069848" y="345947"/>
                  </a:lnTo>
                  <a:lnTo>
                    <a:pt x="1069848" y="0"/>
                  </a:lnTo>
                  <a:lnTo>
                    <a:pt x="0" y="0"/>
                  </a:lnTo>
                  <a:lnTo>
                    <a:pt x="0" y="345947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785110" y="4257294"/>
              <a:ext cx="452120" cy="76200"/>
            </a:xfrm>
            <a:custGeom>
              <a:avLst/>
              <a:gdLst/>
              <a:ahLst/>
              <a:cxnLst/>
              <a:rect l="l" t="t" r="r" b="b"/>
              <a:pathLst>
                <a:path w="45211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57150" y="47624"/>
                  </a:lnTo>
                  <a:lnTo>
                    <a:pt x="50800" y="47624"/>
                  </a:lnTo>
                  <a:lnTo>
                    <a:pt x="50800" y="28574"/>
                  </a:lnTo>
                  <a:lnTo>
                    <a:pt x="57150" y="28574"/>
                  </a:lnTo>
                  <a:lnTo>
                    <a:pt x="76200" y="0"/>
                  </a:lnTo>
                  <a:close/>
                </a:path>
                <a:path w="452119" h="76200">
                  <a:moveTo>
                    <a:pt x="50800" y="38099"/>
                  </a:moveTo>
                  <a:lnTo>
                    <a:pt x="50800" y="47624"/>
                  </a:lnTo>
                  <a:lnTo>
                    <a:pt x="57150" y="47624"/>
                  </a:lnTo>
                  <a:lnTo>
                    <a:pt x="50800" y="38099"/>
                  </a:lnTo>
                  <a:close/>
                </a:path>
                <a:path w="452119" h="76200">
                  <a:moveTo>
                    <a:pt x="451612" y="28574"/>
                  </a:moveTo>
                  <a:lnTo>
                    <a:pt x="57150" y="28574"/>
                  </a:lnTo>
                  <a:lnTo>
                    <a:pt x="50800" y="38099"/>
                  </a:lnTo>
                  <a:lnTo>
                    <a:pt x="57150" y="47624"/>
                  </a:lnTo>
                  <a:lnTo>
                    <a:pt x="451612" y="47624"/>
                  </a:lnTo>
                  <a:lnTo>
                    <a:pt x="451612" y="28574"/>
                  </a:lnTo>
                  <a:close/>
                </a:path>
                <a:path w="452119" h="76200">
                  <a:moveTo>
                    <a:pt x="57150" y="28574"/>
                  </a:moveTo>
                  <a:lnTo>
                    <a:pt x="50800" y="28574"/>
                  </a:lnTo>
                  <a:lnTo>
                    <a:pt x="50800" y="38099"/>
                  </a:lnTo>
                  <a:lnTo>
                    <a:pt x="57150" y="285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7132" y="3913632"/>
              <a:ext cx="277368" cy="277368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0395204" y="2874264"/>
            <a:ext cx="707390" cy="576580"/>
            <a:chOff x="10395204" y="2874264"/>
            <a:chExt cx="707390" cy="576580"/>
          </a:xfrm>
        </p:grpSpPr>
        <p:sp>
          <p:nvSpPr>
            <p:cNvPr id="19" name="object 19"/>
            <p:cNvSpPr/>
            <p:nvPr/>
          </p:nvSpPr>
          <p:spPr>
            <a:xfrm>
              <a:off x="10716006" y="2942082"/>
              <a:ext cx="372110" cy="187960"/>
            </a:xfrm>
            <a:custGeom>
              <a:avLst/>
              <a:gdLst/>
              <a:ahLst/>
              <a:cxnLst/>
              <a:rect l="l" t="t" r="r" b="b"/>
              <a:pathLst>
                <a:path w="372109" h="187960">
                  <a:moveTo>
                    <a:pt x="0" y="187451"/>
                  </a:moveTo>
                  <a:lnTo>
                    <a:pt x="371855" y="187451"/>
                  </a:lnTo>
                  <a:lnTo>
                    <a:pt x="371855" y="0"/>
                  </a:lnTo>
                  <a:lnTo>
                    <a:pt x="0" y="0"/>
                  </a:lnTo>
                  <a:lnTo>
                    <a:pt x="0" y="187451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877550" y="3161538"/>
              <a:ext cx="76200" cy="289560"/>
            </a:xfrm>
            <a:custGeom>
              <a:avLst/>
              <a:gdLst/>
              <a:ahLst/>
              <a:cxnLst/>
              <a:rect l="l" t="t" r="r" b="b"/>
              <a:pathLst>
                <a:path w="76200" h="289560">
                  <a:moveTo>
                    <a:pt x="38100" y="50800"/>
                  </a:moveTo>
                  <a:lnTo>
                    <a:pt x="28575" y="57150"/>
                  </a:lnTo>
                  <a:lnTo>
                    <a:pt x="28575" y="289306"/>
                  </a:lnTo>
                  <a:lnTo>
                    <a:pt x="47625" y="289306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289560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289560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289560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289560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395204" y="2874264"/>
              <a:ext cx="286511" cy="286512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35151" y="104393"/>
            <a:ext cx="8921750" cy="6711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69900" marR="5080" indent="-457834">
              <a:lnSpc>
                <a:spcPts val="2450"/>
              </a:lnSpc>
              <a:spcBef>
                <a:spcPts val="335"/>
              </a:spcBef>
              <a:tabLst>
                <a:tab pos="469265" algn="l"/>
              </a:tabLst>
            </a:pPr>
            <a:r>
              <a:rPr spc="-25" dirty="0"/>
              <a:t>e)</a:t>
            </a:r>
            <a:r>
              <a:rPr dirty="0"/>
              <a:t>	Aggiornamento</a:t>
            </a:r>
            <a:r>
              <a:rPr spc="-45" dirty="0"/>
              <a:t> </a:t>
            </a:r>
            <a:r>
              <a:rPr dirty="0"/>
              <a:t>dei</a:t>
            </a:r>
            <a:r>
              <a:rPr spc="-65" dirty="0"/>
              <a:t> </a:t>
            </a:r>
            <a:r>
              <a:rPr dirty="0"/>
              <a:t>questionari</a:t>
            </a:r>
            <a:r>
              <a:rPr spc="-50" dirty="0"/>
              <a:t> </a:t>
            </a:r>
            <a:r>
              <a:rPr dirty="0"/>
              <a:t>generali:</a:t>
            </a:r>
            <a:r>
              <a:rPr spc="-65" dirty="0"/>
              <a:t> </a:t>
            </a:r>
            <a:r>
              <a:rPr dirty="0"/>
              <a:t>Richiesta</a:t>
            </a:r>
            <a:r>
              <a:rPr spc="-55" dirty="0"/>
              <a:t> </a:t>
            </a:r>
            <a:r>
              <a:rPr dirty="0"/>
              <a:t>di</a:t>
            </a:r>
            <a:r>
              <a:rPr spc="-65" dirty="0"/>
              <a:t> </a:t>
            </a:r>
            <a:r>
              <a:rPr spc="-10" dirty="0"/>
              <a:t>Revisione </a:t>
            </a:r>
            <a:r>
              <a:rPr dirty="0"/>
              <a:t>questionari</a:t>
            </a:r>
            <a:r>
              <a:rPr spc="-60" dirty="0"/>
              <a:t> </a:t>
            </a:r>
            <a:r>
              <a:rPr spc="-10" dirty="0"/>
              <a:t>Generali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5332476" y="2706623"/>
            <a:ext cx="859790" cy="744220"/>
            <a:chOff x="5332476" y="2706623"/>
            <a:chExt cx="859790" cy="744220"/>
          </a:xfrm>
        </p:grpSpPr>
        <p:sp>
          <p:nvSpPr>
            <p:cNvPr id="24" name="object 24"/>
            <p:cNvSpPr/>
            <p:nvPr/>
          </p:nvSpPr>
          <p:spPr>
            <a:xfrm>
              <a:off x="5648706" y="2885693"/>
              <a:ext cx="528955" cy="243840"/>
            </a:xfrm>
            <a:custGeom>
              <a:avLst/>
              <a:gdLst/>
              <a:ahLst/>
              <a:cxnLst/>
              <a:rect l="l" t="t" r="r" b="b"/>
              <a:pathLst>
                <a:path w="528954" h="243839">
                  <a:moveTo>
                    <a:pt x="0" y="243839"/>
                  </a:moveTo>
                  <a:lnTo>
                    <a:pt x="528827" y="243839"/>
                  </a:lnTo>
                  <a:lnTo>
                    <a:pt x="528827" y="0"/>
                  </a:lnTo>
                  <a:lnTo>
                    <a:pt x="0" y="0"/>
                  </a:lnTo>
                  <a:lnTo>
                    <a:pt x="0" y="2438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2476" y="2706623"/>
              <a:ext cx="286512" cy="28651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875782" y="3161537"/>
              <a:ext cx="76200" cy="289560"/>
            </a:xfrm>
            <a:custGeom>
              <a:avLst/>
              <a:gdLst/>
              <a:ahLst/>
              <a:cxnLst/>
              <a:rect l="l" t="t" r="r" b="b"/>
              <a:pathLst>
                <a:path w="76200" h="289560">
                  <a:moveTo>
                    <a:pt x="38100" y="50800"/>
                  </a:moveTo>
                  <a:lnTo>
                    <a:pt x="28575" y="57150"/>
                  </a:lnTo>
                  <a:lnTo>
                    <a:pt x="28575" y="289306"/>
                  </a:lnTo>
                  <a:lnTo>
                    <a:pt x="47625" y="289306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289560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289560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289560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289560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41400" y="747521"/>
            <a:ext cx="8610600" cy="1696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Una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volta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all'interno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categoria:</a:t>
            </a:r>
            <a:endParaRPr sz="14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AutoNum type="alphaLcParenR" startAt="2"/>
              <a:tabLst>
                <a:tab pos="355600" algn="l"/>
              </a:tabLst>
            </a:pPr>
            <a:r>
              <a:rPr sz="1400" dirty="0">
                <a:latin typeface="Arial MT"/>
                <a:cs typeface="Arial MT"/>
              </a:rPr>
              <a:t>Seleziona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questionare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(1)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successivamente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l'icona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matita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aprire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maschera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modifica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(1).</a:t>
            </a:r>
            <a:endParaRPr sz="14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AutoNum type="alphaLcParenR" startAt="2"/>
              <a:tabLst>
                <a:tab pos="355600" algn="l"/>
              </a:tabLst>
            </a:pPr>
            <a:r>
              <a:rPr sz="1400" dirty="0">
                <a:latin typeface="Arial MT"/>
                <a:cs typeface="Arial MT"/>
              </a:rPr>
              <a:t>Apporta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modifiche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richieste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premi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pulsante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«</a:t>
            </a:r>
            <a:r>
              <a:rPr sz="1400" b="1" dirty="0">
                <a:latin typeface="Arial"/>
                <a:cs typeface="Arial"/>
              </a:rPr>
              <a:t>Salva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ed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Esci</a:t>
            </a:r>
            <a:r>
              <a:rPr sz="1400" dirty="0">
                <a:latin typeface="Arial MT"/>
                <a:cs typeface="Arial MT"/>
              </a:rPr>
              <a:t>»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conservare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modifiche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(2).</a:t>
            </a:r>
            <a:endParaRPr sz="14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AutoNum type="alphaLcParenR" startAt="2"/>
              <a:tabLst>
                <a:tab pos="355600" algn="l"/>
              </a:tabLst>
            </a:pPr>
            <a:r>
              <a:rPr sz="1400" dirty="0">
                <a:latin typeface="Arial MT"/>
                <a:cs typeface="Arial MT"/>
              </a:rPr>
              <a:t>Infine,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clicca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pulsante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«</a:t>
            </a:r>
            <a:r>
              <a:rPr sz="1400" b="1" dirty="0">
                <a:latin typeface="Arial"/>
                <a:cs typeface="Arial"/>
              </a:rPr>
              <a:t>Invia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Questionari</a:t>
            </a:r>
            <a:r>
              <a:rPr sz="1400" spc="-10" dirty="0">
                <a:latin typeface="Arial MT"/>
                <a:cs typeface="Arial MT"/>
              </a:rPr>
              <a:t>»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inviare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questionario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aggiornato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(3).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4605" y="1325509"/>
            <a:ext cx="256429" cy="24725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27380" y="1028826"/>
            <a:ext cx="81362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Anche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l'utente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ha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già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corso,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può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candidarsi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altre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qualifiche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esistenti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80" y="1242542"/>
            <a:ext cx="9409430" cy="98615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000000"/>
              </a:buClr>
              <a:buAutoNum type="alphaLcParenR"/>
              <a:tabLst>
                <a:tab pos="355600" algn="l"/>
                <a:tab pos="683768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Accedi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Mie</a:t>
            </a:r>
            <a:r>
              <a:rPr sz="1400" i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Categorie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l’Icona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barra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laterale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(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	) e</a:t>
            </a:r>
            <a:r>
              <a:rPr sz="1400" spc="-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cliccare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Mie</a:t>
            </a:r>
            <a:r>
              <a:rPr sz="1400" b="1" spc="-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Categorie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».</a:t>
            </a:r>
            <a:endParaRPr sz="1400" dirty="0">
              <a:latin typeface="Arial MT"/>
              <a:cs typeface="Arial MT"/>
            </a:endParaRPr>
          </a:p>
          <a:p>
            <a:pPr marL="12700" marR="4809490" indent="342900">
              <a:lnSpc>
                <a:spcPct val="150000"/>
              </a:lnSpc>
              <a:buClr>
                <a:srgbClr val="000000"/>
              </a:buClr>
              <a:buAutoNum type="alphaLcParenR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Aggiungi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Categoria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»,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alto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destra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 </a:t>
            </a:r>
            <a:r>
              <a:rPr sz="1400" spc="-25" dirty="0">
                <a:latin typeface="Arial MT"/>
                <a:cs typeface="Arial MT"/>
              </a:rPr>
              <a:t>c)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380" y="1883130"/>
            <a:ext cx="1066546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maschera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selezione,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troverai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Item</a:t>
            </a:r>
            <a:r>
              <a:rPr sz="1400" i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Selezionati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»,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dove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sono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elencate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tutte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merceologiche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cui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ti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sei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candidato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passato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(2).</a:t>
            </a:r>
            <a:endParaRPr sz="14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 startAt="4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Dalla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lista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disponibili,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nuova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desiderata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(3).</a:t>
            </a:r>
            <a:endParaRPr sz="14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 startAt="4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sul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pulsante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Conferma</a:t>
            </a:r>
            <a:r>
              <a:rPr sz="1400" b="1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Selezione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Corrente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»,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alto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destra,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completare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processo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candidatura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(4).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45606" y="3602754"/>
            <a:ext cx="12146915" cy="3136900"/>
            <a:chOff x="45606" y="3602754"/>
            <a:chExt cx="12146915" cy="31369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06" y="4191013"/>
              <a:ext cx="6201382" cy="180890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311" y="4355591"/>
              <a:ext cx="5885688" cy="14935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07685" y="4373117"/>
              <a:ext cx="989330" cy="233679"/>
            </a:xfrm>
            <a:custGeom>
              <a:avLst/>
              <a:gdLst/>
              <a:ahLst/>
              <a:cxnLst/>
              <a:rect l="l" t="t" r="r" b="b"/>
              <a:pathLst>
                <a:path w="989329" h="233679">
                  <a:moveTo>
                    <a:pt x="0" y="233172"/>
                  </a:moveTo>
                  <a:lnTo>
                    <a:pt x="989076" y="233172"/>
                  </a:lnTo>
                  <a:lnTo>
                    <a:pt x="989076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95366" y="4606289"/>
              <a:ext cx="76200" cy="333375"/>
            </a:xfrm>
            <a:custGeom>
              <a:avLst/>
              <a:gdLst/>
              <a:ahLst/>
              <a:cxnLst/>
              <a:rect l="l" t="t" r="r" b="b"/>
              <a:pathLst>
                <a:path w="76200" h="333375">
                  <a:moveTo>
                    <a:pt x="38100" y="50800"/>
                  </a:moveTo>
                  <a:lnTo>
                    <a:pt x="28575" y="57150"/>
                  </a:lnTo>
                  <a:lnTo>
                    <a:pt x="28575" y="332867"/>
                  </a:lnTo>
                  <a:lnTo>
                    <a:pt x="47625" y="332867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333375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333375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333375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333375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2764" y="3602754"/>
              <a:ext cx="6079236" cy="31363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4787" y="3794759"/>
              <a:ext cx="5765292" cy="276606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05549" y="4598669"/>
              <a:ext cx="4152900" cy="725805"/>
            </a:xfrm>
            <a:custGeom>
              <a:avLst/>
              <a:gdLst/>
              <a:ahLst/>
              <a:cxnLst/>
              <a:rect l="l" t="t" r="r" b="b"/>
              <a:pathLst>
                <a:path w="4152900" h="725804">
                  <a:moveTo>
                    <a:pt x="0" y="725423"/>
                  </a:moveTo>
                  <a:lnTo>
                    <a:pt x="4152900" y="725423"/>
                  </a:lnTo>
                  <a:lnTo>
                    <a:pt x="4152900" y="0"/>
                  </a:lnTo>
                  <a:lnTo>
                    <a:pt x="0" y="0"/>
                  </a:lnTo>
                  <a:lnTo>
                    <a:pt x="0" y="72542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458450" y="4802885"/>
              <a:ext cx="422909" cy="76200"/>
            </a:xfrm>
            <a:custGeom>
              <a:avLst/>
              <a:gdLst/>
              <a:ahLst/>
              <a:cxnLst/>
              <a:rect l="l" t="t" r="r" b="b"/>
              <a:pathLst>
                <a:path w="42290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7150" y="47625"/>
                  </a:lnTo>
                  <a:lnTo>
                    <a:pt x="50800" y="47625"/>
                  </a:lnTo>
                  <a:lnTo>
                    <a:pt x="50800" y="28575"/>
                  </a:lnTo>
                  <a:lnTo>
                    <a:pt x="57150" y="28575"/>
                  </a:lnTo>
                  <a:lnTo>
                    <a:pt x="76200" y="0"/>
                  </a:lnTo>
                  <a:close/>
                </a:path>
                <a:path w="422909" h="76200">
                  <a:moveTo>
                    <a:pt x="50800" y="38100"/>
                  </a:moveTo>
                  <a:lnTo>
                    <a:pt x="50800" y="47625"/>
                  </a:lnTo>
                  <a:lnTo>
                    <a:pt x="57150" y="47625"/>
                  </a:lnTo>
                  <a:lnTo>
                    <a:pt x="50800" y="38100"/>
                  </a:lnTo>
                  <a:close/>
                </a:path>
                <a:path w="422909" h="76200">
                  <a:moveTo>
                    <a:pt x="422909" y="28575"/>
                  </a:moveTo>
                  <a:lnTo>
                    <a:pt x="57150" y="28575"/>
                  </a:lnTo>
                  <a:lnTo>
                    <a:pt x="50800" y="38100"/>
                  </a:lnTo>
                  <a:lnTo>
                    <a:pt x="57150" y="47625"/>
                  </a:lnTo>
                  <a:lnTo>
                    <a:pt x="422909" y="47625"/>
                  </a:lnTo>
                  <a:lnTo>
                    <a:pt x="422909" y="28575"/>
                  </a:lnTo>
                  <a:close/>
                </a:path>
                <a:path w="422909" h="76200">
                  <a:moveTo>
                    <a:pt x="57150" y="28575"/>
                  </a:moveTo>
                  <a:lnTo>
                    <a:pt x="50800" y="28575"/>
                  </a:lnTo>
                  <a:lnTo>
                    <a:pt x="50800" y="3810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860786" y="3758945"/>
              <a:ext cx="1210310" cy="306705"/>
            </a:xfrm>
            <a:custGeom>
              <a:avLst/>
              <a:gdLst/>
              <a:ahLst/>
              <a:cxnLst/>
              <a:rect l="l" t="t" r="r" b="b"/>
              <a:pathLst>
                <a:path w="1210309" h="306704">
                  <a:moveTo>
                    <a:pt x="0" y="306323"/>
                  </a:moveTo>
                  <a:lnTo>
                    <a:pt x="1210055" y="306323"/>
                  </a:lnTo>
                  <a:lnTo>
                    <a:pt x="1210055" y="0"/>
                  </a:lnTo>
                  <a:lnTo>
                    <a:pt x="0" y="0"/>
                  </a:lnTo>
                  <a:lnTo>
                    <a:pt x="0" y="30632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64046" y="4089653"/>
              <a:ext cx="5149850" cy="2105025"/>
            </a:xfrm>
            <a:custGeom>
              <a:avLst/>
              <a:gdLst/>
              <a:ahLst/>
              <a:cxnLst/>
              <a:rect l="l" t="t" r="r" b="b"/>
              <a:pathLst>
                <a:path w="5149850" h="2105025">
                  <a:moveTo>
                    <a:pt x="272161" y="2066544"/>
                  </a:moveTo>
                  <a:lnTo>
                    <a:pt x="253111" y="2057019"/>
                  </a:lnTo>
                  <a:lnTo>
                    <a:pt x="195961" y="2028444"/>
                  </a:lnTo>
                  <a:lnTo>
                    <a:pt x="215011" y="2057019"/>
                  </a:lnTo>
                  <a:lnTo>
                    <a:pt x="0" y="2057019"/>
                  </a:lnTo>
                  <a:lnTo>
                    <a:pt x="0" y="2076069"/>
                  </a:lnTo>
                  <a:lnTo>
                    <a:pt x="215011" y="2076069"/>
                  </a:lnTo>
                  <a:lnTo>
                    <a:pt x="195961" y="2104644"/>
                  </a:lnTo>
                  <a:lnTo>
                    <a:pt x="253111" y="2076069"/>
                  </a:lnTo>
                  <a:lnTo>
                    <a:pt x="272161" y="2066544"/>
                  </a:lnTo>
                  <a:close/>
                </a:path>
                <a:path w="5149850" h="2105025">
                  <a:moveTo>
                    <a:pt x="5149596" y="76200"/>
                  </a:moveTo>
                  <a:lnTo>
                    <a:pt x="5136896" y="50800"/>
                  </a:lnTo>
                  <a:lnTo>
                    <a:pt x="5111496" y="0"/>
                  </a:lnTo>
                  <a:lnTo>
                    <a:pt x="5073396" y="76200"/>
                  </a:lnTo>
                  <a:lnTo>
                    <a:pt x="5101971" y="57150"/>
                  </a:lnTo>
                  <a:lnTo>
                    <a:pt x="5101971" y="289306"/>
                  </a:lnTo>
                  <a:lnTo>
                    <a:pt x="5121021" y="289306"/>
                  </a:lnTo>
                  <a:lnTo>
                    <a:pt x="5121021" y="57150"/>
                  </a:lnTo>
                  <a:lnTo>
                    <a:pt x="5149596" y="762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2103" y="4378451"/>
              <a:ext cx="277367" cy="27736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41691" y="4597907"/>
              <a:ext cx="277368" cy="27736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11339" y="5359907"/>
              <a:ext cx="277368" cy="27736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17708" y="3986783"/>
              <a:ext cx="263651" cy="263651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35151" y="104393"/>
            <a:ext cx="64776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25" dirty="0"/>
              <a:t>f)</a:t>
            </a:r>
            <a:r>
              <a:rPr dirty="0"/>
              <a:t>	Candidatura</a:t>
            </a:r>
            <a:r>
              <a:rPr spc="-25" dirty="0"/>
              <a:t> </a:t>
            </a:r>
            <a:r>
              <a:rPr dirty="0"/>
              <a:t>per</a:t>
            </a:r>
            <a:r>
              <a:rPr spc="-70" dirty="0"/>
              <a:t> </a:t>
            </a:r>
            <a:r>
              <a:rPr dirty="0"/>
              <a:t>qualifica</a:t>
            </a:r>
            <a:r>
              <a:rPr spc="-40" dirty="0"/>
              <a:t> </a:t>
            </a:r>
            <a:r>
              <a:rPr dirty="0"/>
              <a:t>su</a:t>
            </a:r>
            <a:r>
              <a:rPr spc="-45" dirty="0"/>
              <a:t> </a:t>
            </a:r>
            <a:r>
              <a:rPr dirty="0"/>
              <a:t>nuove</a:t>
            </a:r>
            <a:r>
              <a:rPr spc="-40" dirty="0"/>
              <a:t> </a:t>
            </a:r>
            <a:r>
              <a:rPr spc="-10" dirty="0"/>
              <a:t>categorie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7380" y="922756"/>
            <a:ext cx="11170920" cy="977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9375" indent="-343535">
              <a:lnSpc>
                <a:spcPct val="150000"/>
              </a:lnSpc>
              <a:spcBef>
                <a:spcPts val="100"/>
              </a:spcBef>
              <a:buFont typeface="Arial MT"/>
              <a:buAutoNum type="alphaLcParenR" startAt="6"/>
              <a:tabLst>
                <a:tab pos="355600" algn="l"/>
              </a:tabLst>
            </a:pP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Rispondi</a:t>
            </a:r>
            <a:r>
              <a:rPr lang="it-IT"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lang="it-IT"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lang="it-IT"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lang="it-IT"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: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Si</a:t>
            </a:r>
            <a:r>
              <a:rPr lang="it-IT"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aprirà</a:t>
            </a:r>
            <a:r>
              <a:rPr lang="it-IT"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lang="it-IT" sz="14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lang="it-IT"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da</a:t>
            </a:r>
            <a:r>
              <a:rPr lang="it-IT"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compilare</a:t>
            </a:r>
            <a:r>
              <a:rPr lang="it-IT"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r>
              <a:rPr lang="it-IT"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caso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classificazione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successiva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prima,</a:t>
            </a:r>
            <a:r>
              <a:rPr lang="en-US" sz="1400" spc="5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rinnovo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generale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viene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aggiornato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nuova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.</a:t>
            </a:r>
            <a:endParaRPr sz="14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 startAt="6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pulsante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Salva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alto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destra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conservare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le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risposte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(2).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49223" y="2667000"/>
            <a:ext cx="10886440" cy="2924810"/>
            <a:chOff x="649223" y="3128759"/>
            <a:chExt cx="10886440" cy="2924810"/>
          </a:xfrm>
        </p:grpSpPr>
        <p:sp>
          <p:nvSpPr>
            <p:cNvPr id="5" name="object 5"/>
            <p:cNvSpPr/>
            <p:nvPr/>
          </p:nvSpPr>
          <p:spPr>
            <a:xfrm>
              <a:off x="10869930" y="4418837"/>
              <a:ext cx="76200" cy="289560"/>
            </a:xfrm>
            <a:custGeom>
              <a:avLst/>
              <a:gdLst/>
              <a:ahLst/>
              <a:cxnLst/>
              <a:rect l="l" t="t" r="r" b="b"/>
              <a:pathLst>
                <a:path w="76200" h="289560">
                  <a:moveTo>
                    <a:pt x="38100" y="50800"/>
                  </a:moveTo>
                  <a:lnTo>
                    <a:pt x="28575" y="57150"/>
                  </a:lnTo>
                  <a:lnTo>
                    <a:pt x="28575" y="289306"/>
                  </a:lnTo>
                  <a:lnTo>
                    <a:pt x="47625" y="289306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289560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289560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289560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289560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223" y="3128759"/>
              <a:ext cx="10885932" cy="29245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247" y="3320795"/>
              <a:ext cx="10515600" cy="255422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89157" y="3321557"/>
              <a:ext cx="562610" cy="289560"/>
            </a:xfrm>
            <a:custGeom>
              <a:avLst/>
              <a:gdLst/>
              <a:ahLst/>
              <a:cxnLst/>
              <a:rect l="l" t="t" r="r" b="b"/>
              <a:pathLst>
                <a:path w="562609" h="289560">
                  <a:moveTo>
                    <a:pt x="0" y="289559"/>
                  </a:moveTo>
                  <a:lnTo>
                    <a:pt x="562355" y="289559"/>
                  </a:lnTo>
                  <a:lnTo>
                    <a:pt x="562355" y="0"/>
                  </a:lnTo>
                  <a:lnTo>
                    <a:pt x="0" y="0"/>
                  </a:lnTo>
                  <a:lnTo>
                    <a:pt x="0" y="28955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65692" y="4707635"/>
              <a:ext cx="289559" cy="2895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88167" y="3188207"/>
              <a:ext cx="277368" cy="2773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042142" y="3611117"/>
              <a:ext cx="76200" cy="289560"/>
            </a:xfrm>
            <a:custGeom>
              <a:avLst/>
              <a:gdLst/>
              <a:ahLst/>
              <a:cxnLst/>
              <a:rect l="l" t="t" r="r" b="b"/>
              <a:pathLst>
                <a:path w="76200" h="289560">
                  <a:moveTo>
                    <a:pt x="38100" y="50799"/>
                  </a:moveTo>
                  <a:lnTo>
                    <a:pt x="28575" y="57149"/>
                  </a:lnTo>
                  <a:lnTo>
                    <a:pt x="28575" y="289305"/>
                  </a:lnTo>
                  <a:lnTo>
                    <a:pt x="47625" y="289305"/>
                  </a:lnTo>
                  <a:lnTo>
                    <a:pt x="47625" y="57149"/>
                  </a:lnTo>
                  <a:lnTo>
                    <a:pt x="38100" y="50799"/>
                  </a:lnTo>
                  <a:close/>
                </a:path>
                <a:path w="76200" h="289560">
                  <a:moveTo>
                    <a:pt x="38100" y="0"/>
                  </a:moveTo>
                  <a:lnTo>
                    <a:pt x="0" y="76199"/>
                  </a:lnTo>
                  <a:lnTo>
                    <a:pt x="28575" y="57149"/>
                  </a:lnTo>
                  <a:lnTo>
                    <a:pt x="28575" y="50799"/>
                  </a:lnTo>
                  <a:lnTo>
                    <a:pt x="63500" y="50799"/>
                  </a:lnTo>
                  <a:lnTo>
                    <a:pt x="38100" y="0"/>
                  </a:lnTo>
                  <a:close/>
                </a:path>
                <a:path w="76200" h="289560">
                  <a:moveTo>
                    <a:pt x="63500" y="50799"/>
                  </a:moveTo>
                  <a:lnTo>
                    <a:pt x="47625" y="50799"/>
                  </a:lnTo>
                  <a:lnTo>
                    <a:pt x="47625" y="57149"/>
                  </a:lnTo>
                  <a:lnTo>
                    <a:pt x="76200" y="76199"/>
                  </a:lnTo>
                  <a:lnTo>
                    <a:pt x="63500" y="50799"/>
                  </a:lnTo>
                  <a:close/>
                </a:path>
                <a:path w="76200" h="289560">
                  <a:moveTo>
                    <a:pt x="38100" y="50799"/>
                  </a:moveTo>
                  <a:lnTo>
                    <a:pt x="28575" y="50799"/>
                  </a:lnTo>
                  <a:lnTo>
                    <a:pt x="28575" y="57149"/>
                  </a:lnTo>
                  <a:lnTo>
                    <a:pt x="38100" y="50799"/>
                  </a:lnTo>
                  <a:close/>
                </a:path>
                <a:path w="76200" h="289560">
                  <a:moveTo>
                    <a:pt x="47625" y="50799"/>
                  </a:moveTo>
                  <a:lnTo>
                    <a:pt x="38100" y="50799"/>
                  </a:lnTo>
                  <a:lnTo>
                    <a:pt x="47625" y="57149"/>
                  </a:lnTo>
                  <a:lnTo>
                    <a:pt x="47625" y="5079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4137" y="4411217"/>
              <a:ext cx="10391140" cy="289560"/>
            </a:xfrm>
            <a:custGeom>
              <a:avLst/>
              <a:gdLst/>
              <a:ahLst/>
              <a:cxnLst/>
              <a:rect l="l" t="t" r="r" b="b"/>
              <a:pathLst>
                <a:path w="10391140" h="289560">
                  <a:moveTo>
                    <a:pt x="0" y="289560"/>
                  </a:moveTo>
                  <a:lnTo>
                    <a:pt x="10390631" y="289560"/>
                  </a:lnTo>
                  <a:lnTo>
                    <a:pt x="10390631" y="0"/>
                  </a:lnTo>
                  <a:lnTo>
                    <a:pt x="0" y="0"/>
                  </a:lnTo>
                  <a:lnTo>
                    <a:pt x="0" y="28956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151" y="4346447"/>
              <a:ext cx="251459" cy="251460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235151" y="166242"/>
            <a:ext cx="64776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25" dirty="0"/>
              <a:t>f)</a:t>
            </a:r>
            <a:r>
              <a:rPr dirty="0"/>
              <a:t>	Candidatura</a:t>
            </a:r>
            <a:r>
              <a:rPr spc="-25" dirty="0"/>
              <a:t> </a:t>
            </a:r>
            <a:r>
              <a:rPr dirty="0"/>
              <a:t>per</a:t>
            </a:r>
            <a:r>
              <a:rPr spc="-70" dirty="0"/>
              <a:t> </a:t>
            </a:r>
            <a:r>
              <a:rPr dirty="0"/>
              <a:t>qualifica</a:t>
            </a:r>
            <a:r>
              <a:rPr spc="-40" dirty="0"/>
              <a:t> </a:t>
            </a:r>
            <a:r>
              <a:rPr dirty="0"/>
              <a:t>su</a:t>
            </a:r>
            <a:r>
              <a:rPr spc="-45" dirty="0"/>
              <a:t> </a:t>
            </a:r>
            <a:r>
              <a:rPr dirty="0"/>
              <a:t>nuove</a:t>
            </a:r>
            <a:r>
              <a:rPr spc="-40" dirty="0"/>
              <a:t> </a:t>
            </a:r>
            <a:r>
              <a:rPr spc="-10" dirty="0"/>
              <a:t>categorie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04F83-D6DB-8116-6107-880A4D506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E7C5DAD6-8AA3-164F-EFFF-B8BA55737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342099"/>
            <a:ext cx="5154805" cy="2010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48EA7E40-68D3-4C45-8CE1-7146D40A5DA6}"/>
              </a:ext>
            </a:extLst>
          </p:cNvPr>
          <p:cNvSpPr txBox="1"/>
          <p:nvPr/>
        </p:nvSpPr>
        <p:spPr>
          <a:xfrm>
            <a:off x="1045565" y="815767"/>
            <a:ext cx="10357640" cy="6320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79375">
              <a:lnSpc>
                <a:spcPct val="15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it-IT" sz="1400" dirty="0"/>
              <a:t>Per categorie specifiche, il questionario valuta l'</a:t>
            </a:r>
            <a:r>
              <a:rPr lang="it-IT" sz="1400" b="1" dirty="0"/>
              <a:t>idoneità</a:t>
            </a:r>
            <a:r>
              <a:rPr lang="it-IT" sz="1400" dirty="0"/>
              <a:t> al Sistema di Qualifica (SQ).</a:t>
            </a:r>
          </a:p>
          <a:p>
            <a:pPr marL="12065" marR="79375">
              <a:lnSpc>
                <a:spcPct val="15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it-IT" sz="1400" dirty="0"/>
              <a:t>Due scenari automatici:</a:t>
            </a: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B5980BAB-EE95-046B-AA87-A2DDF040C94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14" name="object 14">
            <a:extLst>
              <a:ext uri="{FF2B5EF4-FFF2-40B4-BE49-F238E27FC236}">
                <a16:creationId xmlns:a16="http://schemas.microsoft.com/office/drawing/2014/main" id="{E36D7B7F-5211-2851-64B5-3740BB191C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5151" y="166242"/>
            <a:ext cx="1035764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lang="it-IT" spc="-25" dirty="0"/>
              <a:t>f)</a:t>
            </a:r>
            <a:r>
              <a:rPr lang="it-IT" dirty="0"/>
              <a:t>	Candidatura</a:t>
            </a:r>
            <a:r>
              <a:rPr lang="it-IT" spc="-25" dirty="0"/>
              <a:t> </a:t>
            </a:r>
            <a:r>
              <a:rPr lang="it-IT" dirty="0"/>
              <a:t>per</a:t>
            </a:r>
            <a:r>
              <a:rPr lang="it-IT" spc="-70" dirty="0"/>
              <a:t> </a:t>
            </a:r>
            <a:r>
              <a:rPr lang="it-IT" dirty="0"/>
              <a:t>qualifica</a:t>
            </a:r>
            <a:r>
              <a:rPr lang="it-IT" spc="-40" dirty="0"/>
              <a:t> </a:t>
            </a:r>
            <a:r>
              <a:rPr lang="it-IT" dirty="0"/>
              <a:t>su</a:t>
            </a:r>
            <a:r>
              <a:rPr lang="it-IT" spc="-45" dirty="0"/>
              <a:t> </a:t>
            </a:r>
            <a:r>
              <a:rPr lang="it-IT" dirty="0"/>
              <a:t>nuove</a:t>
            </a:r>
            <a:r>
              <a:rPr lang="it-IT" spc="-40" dirty="0"/>
              <a:t> </a:t>
            </a:r>
            <a:r>
              <a:rPr lang="it-IT" spc="-10" dirty="0"/>
              <a:t>categorie - </a:t>
            </a:r>
            <a:r>
              <a:rPr lang="it-IT" dirty="0"/>
              <a:t>Sistemi di Qualifica (Se presenti)</a:t>
            </a:r>
            <a:endParaRPr spc="-10" dirty="0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427E797-9CCC-8D9E-D1CA-90D84947269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56D97114-F0FF-45C3-4815-43D6413A5EC8}"/>
              </a:ext>
            </a:extLst>
          </p:cNvPr>
          <p:cNvSpPr/>
          <p:nvPr/>
        </p:nvSpPr>
        <p:spPr>
          <a:xfrm flipV="1">
            <a:off x="9144000" y="2319665"/>
            <a:ext cx="914400" cy="347335"/>
          </a:xfrm>
          <a:custGeom>
            <a:avLst/>
            <a:gdLst/>
            <a:ahLst/>
            <a:cxnLst/>
            <a:rect l="l" t="t" r="r" b="b"/>
            <a:pathLst>
              <a:path w="10391140" h="289560">
                <a:moveTo>
                  <a:pt x="0" y="289560"/>
                </a:moveTo>
                <a:lnTo>
                  <a:pt x="10390631" y="289560"/>
                </a:lnTo>
                <a:lnTo>
                  <a:pt x="10390631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2D96B99F-6C97-91C5-2B13-99DF6B8C1BD5}"/>
              </a:ext>
            </a:extLst>
          </p:cNvPr>
          <p:cNvSpPr/>
          <p:nvPr/>
        </p:nvSpPr>
        <p:spPr>
          <a:xfrm rot="16432086">
            <a:off x="10169830" y="2287993"/>
            <a:ext cx="101783" cy="431473"/>
          </a:xfrm>
          <a:custGeom>
            <a:avLst/>
            <a:gdLst/>
            <a:ahLst/>
            <a:cxnLst/>
            <a:rect l="l" t="t" r="r" b="b"/>
            <a:pathLst>
              <a:path w="76200" h="289560">
                <a:moveTo>
                  <a:pt x="38100" y="50799"/>
                </a:moveTo>
                <a:lnTo>
                  <a:pt x="28575" y="57149"/>
                </a:lnTo>
                <a:lnTo>
                  <a:pt x="28575" y="289305"/>
                </a:lnTo>
                <a:lnTo>
                  <a:pt x="47625" y="289305"/>
                </a:lnTo>
                <a:lnTo>
                  <a:pt x="47625" y="57149"/>
                </a:lnTo>
                <a:lnTo>
                  <a:pt x="38100" y="50799"/>
                </a:lnTo>
                <a:close/>
              </a:path>
              <a:path w="76200" h="289560">
                <a:moveTo>
                  <a:pt x="38100" y="0"/>
                </a:moveTo>
                <a:lnTo>
                  <a:pt x="0" y="76199"/>
                </a:lnTo>
                <a:lnTo>
                  <a:pt x="28575" y="57149"/>
                </a:lnTo>
                <a:lnTo>
                  <a:pt x="28575" y="50799"/>
                </a:lnTo>
                <a:lnTo>
                  <a:pt x="63500" y="50799"/>
                </a:lnTo>
                <a:lnTo>
                  <a:pt x="38100" y="0"/>
                </a:lnTo>
                <a:close/>
              </a:path>
              <a:path w="76200" h="289560">
                <a:moveTo>
                  <a:pt x="63500" y="50799"/>
                </a:moveTo>
                <a:lnTo>
                  <a:pt x="47625" y="50799"/>
                </a:lnTo>
                <a:lnTo>
                  <a:pt x="47625" y="57149"/>
                </a:lnTo>
                <a:lnTo>
                  <a:pt x="76200" y="76199"/>
                </a:lnTo>
                <a:lnTo>
                  <a:pt x="63500" y="50799"/>
                </a:lnTo>
                <a:close/>
              </a:path>
              <a:path w="76200" h="289560">
                <a:moveTo>
                  <a:pt x="38100" y="50799"/>
                </a:moveTo>
                <a:lnTo>
                  <a:pt x="28575" y="50799"/>
                </a:lnTo>
                <a:lnTo>
                  <a:pt x="28575" y="57149"/>
                </a:lnTo>
                <a:lnTo>
                  <a:pt x="38100" y="50799"/>
                </a:lnTo>
                <a:close/>
              </a:path>
              <a:path w="76200" h="289560">
                <a:moveTo>
                  <a:pt x="47625" y="50799"/>
                </a:moveTo>
                <a:lnTo>
                  <a:pt x="38100" y="50799"/>
                </a:lnTo>
                <a:lnTo>
                  <a:pt x="47625" y="57149"/>
                </a:lnTo>
                <a:lnTo>
                  <a:pt x="47625" y="507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3D7FBF-9251-678D-886F-8490AF60E3CC}"/>
              </a:ext>
            </a:extLst>
          </p:cNvPr>
          <p:cNvSpPr txBox="1"/>
          <p:nvPr/>
        </p:nvSpPr>
        <p:spPr>
          <a:xfrm>
            <a:off x="914400" y="1575174"/>
            <a:ext cx="4724400" cy="13849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CASO A: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NON IDONEO al Sistema di Qualifica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 viene informato che non si possiede i requisiti per il sistema di qualifica, ma è possibile comunque procedere con l'iscrizione standard all'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Albo Fornitori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 continuare, spuntare il campo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«Presa visione»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per confermare di aver letto l'esito.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783B16-6576-8270-4114-8DD65712FB32}"/>
              </a:ext>
            </a:extLst>
          </p:cNvPr>
          <p:cNvSpPr txBox="1"/>
          <p:nvPr/>
        </p:nvSpPr>
        <p:spPr>
          <a:xfrm>
            <a:off x="914397" y="3012318"/>
            <a:ext cx="4724399" cy="116955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>
            <a:defPPr>
              <a:defRPr kern="0"/>
            </a:defPPr>
            <a:lvl1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1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CASO B</a:t>
            </a:r>
            <a:r>
              <a:rPr lang="it-IT" b="1" i="0" dirty="0"/>
              <a:t>: Idoneo, Scelta di Adesione (Sì/No)</a:t>
            </a:r>
          </a:p>
          <a:p>
            <a:r>
              <a:rPr lang="it-IT" i="0" dirty="0"/>
              <a:t>Una volta riconosciuta l'idoneità, si richiede di specificare </a:t>
            </a:r>
            <a:r>
              <a:rPr lang="it-IT" b="1" i="0" dirty="0"/>
              <a:t>la volontà di aderire o non aderire</a:t>
            </a:r>
            <a:r>
              <a:rPr lang="it-IT" i="0" dirty="0"/>
              <a:t> al Sistema di Qualifica per quella categoria. La selezione è necessaria per finalizzare la procedura.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F302B05-FFE0-B20E-BFF4-816DC91E4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64" y="4320030"/>
            <a:ext cx="4745336" cy="171470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825F6DC-5383-008F-B1A7-F1DD321178BB}"/>
              </a:ext>
            </a:extLst>
          </p:cNvPr>
          <p:cNvSpPr txBox="1"/>
          <p:nvPr/>
        </p:nvSpPr>
        <p:spPr>
          <a:xfrm>
            <a:off x="5867400" y="3617008"/>
            <a:ext cx="6011907" cy="16004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>
            <a:defPPr>
              <a:defRPr kern="0"/>
            </a:defPPr>
            <a:lvl1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1" u="none" strike="noStrike" kern="0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i="0" dirty="0"/>
              <a:t>Se si sceglie di aderire</a:t>
            </a:r>
            <a:r>
              <a:rPr lang="it-IT" i="0" dirty="0"/>
              <a:t>, si accede ai questionari del Sistema di Qualifica, che sono composti da una serie di requisiti specifici.</a:t>
            </a:r>
          </a:p>
          <a:p>
            <a:r>
              <a:rPr lang="it-IT" i="0" dirty="0"/>
              <a:t>Se da questi questionari emerge che i requisiti non sono soddisfatti, si viene informati che Non si è idonei al Sistema di Qualificazione e VERRÀ VALUTATA UNICAMENTE LA DOMANDA DI ISCIRIZIONE ALL'ALBO.</a:t>
            </a:r>
          </a:p>
          <a:p>
            <a:r>
              <a:rPr lang="it-IT" i="0" dirty="0"/>
              <a:t>A questo punto, cliccare sul campo </a:t>
            </a:r>
            <a:r>
              <a:rPr lang="it-IT" b="1" i="0" dirty="0"/>
              <a:t>«Presa visione» </a:t>
            </a:r>
            <a:r>
              <a:rPr lang="it-IT" i="0" dirty="0"/>
              <a:t>per confermare la lettura e proseguire.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7D9319C5-D4B8-BFC9-E8ED-013672491E75}"/>
              </a:ext>
            </a:extLst>
          </p:cNvPr>
          <p:cNvCxnSpPr/>
          <p:nvPr/>
        </p:nvCxnSpPr>
        <p:spPr>
          <a:xfrm flipH="1">
            <a:off x="5029200" y="5562600"/>
            <a:ext cx="533400" cy="0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Immagine 26">
            <a:extLst>
              <a:ext uri="{FF2B5EF4-FFF2-40B4-BE49-F238E27FC236}">
                <a16:creationId xmlns:a16="http://schemas.microsoft.com/office/drawing/2014/main" id="{C0E00263-C8FA-3212-2BDD-DF84D1046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492" y="5305291"/>
            <a:ext cx="4946924" cy="1397561"/>
          </a:xfrm>
          <a:prstGeom prst="rect">
            <a:avLst/>
          </a:prstGeom>
        </p:spPr>
      </p:pic>
      <p:sp>
        <p:nvSpPr>
          <p:cNvPr id="28" name="object 12">
            <a:extLst>
              <a:ext uri="{FF2B5EF4-FFF2-40B4-BE49-F238E27FC236}">
                <a16:creationId xmlns:a16="http://schemas.microsoft.com/office/drawing/2014/main" id="{8B88E3D3-D8C6-A1D2-1051-20740EA05DCB}"/>
              </a:ext>
            </a:extLst>
          </p:cNvPr>
          <p:cNvSpPr/>
          <p:nvPr/>
        </p:nvSpPr>
        <p:spPr>
          <a:xfrm flipV="1">
            <a:off x="9601200" y="6211516"/>
            <a:ext cx="1045124" cy="299184"/>
          </a:xfrm>
          <a:custGeom>
            <a:avLst/>
            <a:gdLst/>
            <a:ahLst/>
            <a:cxnLst/>
            <a:rect l="l" t="t" r="r" b="b"/>
            <a:pathLst>
              <a:path w="10391140" h="289560">
                <a:moveTo>
                  <a:pt x="0" y="289560"/>
                </a:moveTo>
                <a:lnTo>
                  <a:pt x="10390631" y="289560"/>
                </a:lnTo>
                <a:lnTo>
                  <a:pt x="10390631" y="0"/>
                </a:lnTo>
                <a:lnTo>
                  <a:pt x="0" y="0"/>
                </a:lnTo>
                <a:lnTo>
                  <a:pt x="0" y="28956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5AF34DE6-241C-C6EB-699A-1CD4BD58E39A}"/>
              </a:ext>
            </a:extLst>
          </p:cNvPr>
          <p:cNvSpPr/>
          <p:nvPr/>
        </p:nvSpPr>
        <p:spPr>
          <a:xfrm rot="16432086">
            <a:off x="10818299" y="6260380"/>
            <a:ext cx="101783" cy="431473"/>
          </a:xfrm>
          <a:custGeom>
            <a:avLst/>
            <a:gdLst/>
            <a:ahLst/>
            <a:cxnLst/>
            <a:rect l="l" t="t" r="r" b="b"/>
            <a:pathLst>
              <a:path w="76200" h="289560">
                <a:moveTo>
                  <a:pt x="38100" y="50799"/>
                </a:moveTo>
                <a:lnTo>
                  <a:pt x="28575" y="57149"/>
                </a:lnTo>
                <a:lnTo>
                  <a:pt x="28575" y="289305"/>
                </a:lnTo>
                <a:lnTo>
                  <a:pt x="47625" y="289305"/>
                </a:lnTo>
                <a:lnTo>
                  <a:pt x="47625" y="57149"/>
                </a:lnTo>
                <a:lnTo>
                  <a:pt x="38100" y="50799"/>
                </a:lnTo>
                <a:close/>
              </a:path>
              <a:path w="76200" h="289560">
                <a:moveTo>
                  <a:pt x="38100" y="0"/>
                </a:moveTo>
                <a:lnTo>
                  <a:pt x="0" y="76199"/>
                </a:lnTo>
                <a:lnTo>
                  <a:pt x="28575" y="57149"/>
                </a:lnTo>
                <a:lnTo>
                  <a:pt x="28575" y="50799"/>
                </a:lnTo>
                <a:lnTo>
                  <a:pt x="63500" y="50799"/>
                </a:lnTo>
                <a:lnTo>
                  <a:pt x="38100" y="0"/>
                </a:lnTo>
                <a:close/>
              </a:path>
              <a:path w="76200" h="289560">
                <a:moveTo>
                  <a:pt x="63500" y="50799"/>
                </a:moveTo>
                <a:lnTo>
                  <a:pt x="47625" y="50799"/>
                </a:lnTo>
                <a:lnTo>
                  <a:pt x="47625" y="57149"/>
                </a:lnTo>
                <a:lnTo>
                  <a:pt x="76200" y="76199"/>
                </a:lnTo>
                <a:lnTo>
                  <a:pt x="63500" y="50799"/>
                </a:lnTo>
                <a:close/>
              </a:path>
              <a:path w="76200" h="289560">
                <a:moveTo>
                  <a:pt x="38100" y="50799"/>
                </a:moveTo>
                <a:lnTo>
                  <a:pt x="28575" y="50799"/>
                </a:lnTo>
                <a:lnTo>
                  <a:pt x="28575" y="57149"/>
                </a:lnTo>
                <a:lnTo>
                  <a:pt x="38100" y="50799"/>
                </a:lnTo>
                <a:close/>
              </a:path>
              <a:path w="76200" h="289560">
                <a:moveTo>
                  <a:pt x="47625" y="50799"/>
                </a:moveTo>
                <a:lnTo>
                  <a:pt x="38100" y="50799"/>
                </a:lnTo>
                <a:lnTo>
                  <a:pt x="47625" y="57149"/>
                </a:lnTo>
                <a:lnTo>
                  <a:pt x="47625" y="507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A92A8937-0AA1-289D-4B1D-A434D0DC2E31}"/>
              </a:ext>
            </a:extLst>
          </p:cNvPr>
          <p:cNvSpPr/>
          <p:nvPr/>
        </p:nvSpPr>
        <p:spPr>
          <a:xfrm>
            <a:off x="8305800" y="5029200"/>
            <a:ext cx="5334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D31A263F-2BF5-2459-7961-687B4188B48C}"/>
              </a:ext>
            </a:extLst>
          </p:cNvPr>
          <p:cNvSpPr/>
          <p:nvPr/>
        </p:nvSpPr>
        <p:spPr>
          <a:xfrm>
            <a:off x="3657600" y="4140911"/>
            <a:ext cx="5334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8D9DC42A-7D1F-946B-8572-675B327A8268}"/>
              </a:ext>
            </a:extLst>
          </p:cNvPr>
          <p:cNvSpPr/>
          <p:nvPr/>
        </p:nvSpPr>
        <p:spPr>
          <a:xfrm rot="16200000">
            <a:off x="5638796" y="1623496"/>
            <a:ext cx="533400" cy="533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506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AB0B7-7DB5-805E-85BA-F23051F20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F3906E7-2C90-F961-D4D7-6C875FE744C7}"/>
              </a:ext>
            </a:extLst>
          </p:cNvPr>
          <p:cNvSpPr txBox="1"/>
          <p:nvPr/>
        </p:nvSpPr>
        <p:spPr>
          <a:xfrm>
            <a:off x="627380" y="922756"/>
            <a:ext cx="1117092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lang="it-IT"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lang="it-IT"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sarà</a:t>
            </a:r>
            <a:r>
              <a:rPr lang="it-IT"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ora</a:t>
            </a:r>
            <a:r>
              <a:rPr lang="it-IT"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visibile</a:t>
            </a:r>
            <a:r>
              <a:rPr lang="it-IT"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lang="it-IT"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lang="it-IT"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lang="it-IT" sz="1400" i="1" dirty="0">
                <a:solidFill>
                  <a:srgbClr val="0D0D0D"/>
                </a:solidFill>
                <a:latin typeface="Arial"/>
                <a:cs typeface="Arial"/>
              </a:rPr>
              <a:t>Mie</a:t>
            </a:r>
            <a:r>
              <a:rPr lang="it-IT" sz="1400" i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lang="it-IT" sz="1400" i="1" dirty="0">
                <a:solidFill>
                  <a:srgbClr val="0D0D0D"/>
                </a:solidFill>
                <a:latin typeface="Arial"/>
                <a:cs typeface="Arial"/>
              </a:rPr>
              <a:t>Categorie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»,</a:t>
            </a:r>
            <a:r>
              <a:rPr lang="it-IT"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dove</a:t>
            </a:r>
            <a:r>
              <a:rPr lang="it-IT"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potrai</a:t>
            </a:r>
            <a:r>
              <a:rPr lang="it-IT"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anche</a:t>
            </a:r>
            <a:r>
              <a:rPr lang="it-IT"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visualizzarne</a:t>
            </a:r>
            <a:r>
              <a:rPr lang="it-IT"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lang="it-IT"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dettagli</a:t>
            </a:r>
            <a:r>
              <a:rPr lang="it-IT"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lang="it-IT"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modificarne</a:t>
            </a:r>
            <a:r>
              <a:rPr lang="it-IT"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le</a:t>
            </a:r>
            <a:r>
              <a:rPr lang="it-IT"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risposte</a:t>
            </a:r>
            <a:r>
              <a:rPr lang="it-IT"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dirty="0">
                <a:solidFill>
                  <a:srgbClr val="0D0D0D"/>
                </a:solidFill>
                <a:latin typeface="Arial MT"/>
                <a:cs typeface="Arial MT"/>
              </a:rPr>
              <a:t>se</a:t>
            </a:r>
            <a:r>
              <a:rPr lang="it-IT"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lang="it-IT" sz="1400" spc="-10" noProof="0" dirty="0">
                <a:solidFill>
                  <a:srgbClr val="0D0D0D"/>
                </a:solidFill>
                <a:latin typeface="Arial MT"/>
                <a:cs typeface="Arial MT"/>
              </a:rPr>
              <a:t>necessario.</a:t>
            </a: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endParaRPr lang="it-IT" sz="1400" spc="-10" dirty="0">
              <a:solidFill>
                <a:srgbClr val="0D0D0D"/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it-IT" sz="1400" dirty="0"/>
              <a:t>Una volta fornite tutte le risposte, l'icona accanto al Codice Categoria diventerà verde e lo stato successivamente passerà in 'Valutazione’.</a:t>
            </a: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it-IT" sz="1400" dirty="0"/>
              <a:t>A quel punto, la qualifica sarà creata e le candidature entreranno in fase di revisione per controllarne la conformità.</a:t>
            </a:r>
            <a:endParaRPr lang="it-IT" sz="1400" spc="-10" dirty="0">
              <a:solidFill>
                <a:srgbClr val="0D0D0D"/>
              </a:solidFill>
              <a:latin typeface="Arial MT"/>
              <a:cs typeface="Arial MT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20C63CAB-8B0C-3668-BF9A-AF11C5E5AFB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14" name="object 14">
            <a:extLst>
              <a:ext uri="{FF2B5EF4-FFF2-40B4-BE49-F238E27FC236}">
                <a16:creationId xmlns:a16="http://schemas.microsoft.com/office/drawing/2014/main" id="{DF9637A6-C7E2-3C14-DDEE-1DE94A7ADE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35151" y="166242"/>
            <a:ext cx="64776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25" dirty="0"/>
              <a:t>f)</a:t>
            </a:r>
            <a:r>
              <a:rPr dirty="0"/>
              <a:t>	Candidatura</a:t>
            </a:r>
            <a:r>
              <a:rPr spc="-25" dirty="0"/>
              <a:t> </a:t>
            </a:r>
            <a:r>
              <a:rPr dirty="0"/>
              <a:t>per</a:t>
            </a:r>
            <a:r>
              <a:rPr spc="-70" dirty="0"/>
              <a:t> </a:t>
            </a:r>
            <a:r>
              <a:rPr dirty="0"/>
              <a:t>qualifica</a:t>
            </a:r>
            <a:r>
              <a:rPr spc="-40" dirty="0"/>
              <a:t> </a:t>
            </a:r>
            <a:r>
              <a:rPr dirty="0"/>
              <a:t>su</a:t>
            </a:r>
            <a:r>
              <a:rPr spc="-45" dirty="0"/>
              <a:t> </a:t>
            </a:r>
            <a:r>
              <a:rPr dirty="0"/>
              <a:t>nuove</a:t>
            </a:r>
            <a:r>
              <a:rPr spc="-40" dirty="0"/>
              <a:t> </a:t>
            </a:r>
            <a:r>
              <a:rPr spc="-10" dirty="0"/>
              <a:t>categorie</a:t>
            </a: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F231118F-B889-9A6C-1C5F-40854F1A840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ED97E096-E5AF-674F-986E-3554949A7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29" y="2748735"/>
            <a:ext cx="11167936" cy="23566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280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35223" y="2423090"/>
            <a:ext cx="6917690" cy="4356100"/>
            <a:chOff x="2935223" y="2423090"/>
            <a:chExt cx="6917690" cy="4356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2610" y="2423090"/>
              <a:ext cx="6408510" cy="23531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7247" y="2587751"/>
              <a:ext cx="6092952" cy="20375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35223" y="4695489"/>
              <a:ext cx="6917435" cy="208318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7247" y="4887467"/>
              <a:ext cx="6547104" cy="17129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14749" y="4260341"/>
              <a:ext cx="1160145" cy="323215"/>
            </a:xfrm>
            <a:custGeom>
              <a:avLst/>
              <a:gdLst/>
              <a:ahLst/>
              <a:cxnLst/>
              <a:rect l="l" t="t" r="r" b="b"/>
              <a:pathLst>
                <a:path w="1160145" h="323214">
                  <a:moveTo>
                    <a:pt x="0" y="323087"/>
                  </a:moveTo>
                  <a:lnTo>
                    <a:pt x="1159764" y="323087"/>
                  </a:lnTo>
                  <a:lnTo>
                    <a:pt x="1159764" y="0"/>
                  </a:lnTo>
                  <a:lnTo>
                    <a:pt x="0" y="0"/>
                  </a:lnTo>
                  <a:lnTo>
                    <a:pt x="0" y="323087"/>
                  </a:lnTo>
                  <a:close/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74513" y="4370069"/>
              <a:ext cx="322580" cy="76200"/>
            </a:xfrm>
            <a:custGeom>
              <a:avLst/>
              <a:gdLst/>
              <a:ahLst/>
              <a:cxnLst/>
              <a:rect l="l" t="t" r="r" b="b"/>
              <a:pathLst>
                <a:path w="32257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57150" y="47624"/>
                  </a:lnTo>
                  <a:lnTo>
                    <a:pt x="50800" y="47624"/>
                  </a:lnTo>
                  <a:lnTo>
                    <a:pt x="50800" y="28574"/>
                  </a:lnTo>
                  <a:lnTo>
                    <a:pt x="57150" y="28574"/>
                  </a:lnTo>
                  <a:lnTo>
                    <a:pt x="76200" y="0"/>
                  </a:lnTo>
                  <a:close/>
                </a:path>
                <a:path w="322579" h="76200">
                  <a:moveTo>
                    <a:pt x="50800" y="38099"/>
                  </a:moveTo>
                  <a:lnTo>
                    <a:pt x="50800" y="47624"/>
                  </a:lnTo>
                  <a:lnTo>
                    <a:pt x="57150" y="47624"/>
                  </a:lnTo>
                  <a:lnTo>
                    <a:pt x="50800" y="38099"/>
                  </a:lnTo>
                  <a:close/>
                </a:path>
                <a:path w="322579" h="76200">
                  <a:moveTo>
                    <a:pt x="322325" y="28574"/>
                  </a:moveTo>
                  <a:lnTo>
                    <a:pt x="57150" y="28574"/>
                  </a:lnTo>
                  <a:lnTo>
                    <a:pt x="50800" y="38099"/>
                  </a:lnTo>
                  <a:lnTo>
                    <a:pt x="57150" y="47624"/>
                  </a:lnTo>
                  <a:lnTo>
                    <a:pt x="322325" y="47624"/>
                  </a:lnTo>
                  <a:lnTo>
                    <a:pt x="322325" y="28574"/>
                  </a:lnTo>
                  <a:close/>
                </a:path>
                <a:path w="322579" h="76200">
                  <a:moveTo>
                    <a:pt x="57150" y="28574"/>
                  </a:moveTo>
                  <a:lnTo>
                    <a:pt x="50800" y="28574"/>
                  </a:lnTo>
                  <a:lnTo>
                    <a:pt x="50800" y="38099"/>
                  </a:lnTo>
                  <a:lnTo>
                    <a:pt x="57150" y="285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03185" y="6279642"/>
              <a:ext cx="928369" cy="289560"/>
            </a:xfrm>
            <a:custGeom>
              <a:avLst/>
              <a:gdLst/>
              <a:ahLst/>
              <a:cxnLst/>
              <a:rect l="l" t="t" r="r" b="b"/>
              <a:pathLst>
                <a:path w="928370" h="289559">
                  <a:moveTo>
                    <a:pt x="0" y="289560"/>
                  </a:moveTo>
                  <a:lnTo>
                    <a:pt x="928116" y="289560"/>
                  </a:lnTo>
                  <a:lnTo>
                    <a:pt x="928116" y="0"/>
                  </a:lnTo>
                  <a:lnTo>
                    <a:pt x="0" y="0"/>
                  </a:lnTo>
                  <a:lnTo>
                    <a:pt x="0" y="28956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05977" y="6386322"/>
              <a:ext cx="322580" cy="76200"/>
            </a:xfrm>
            <a:custGeom>
              <a:avLst/>
              <a:gdLst/>
              <a:ahLst/>
              <a:cxnLst/>
              <a:rect l="l" t="t" r="r" b="b"/>
              <a:pathLst>
                <a:path w="32257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57150" y="47624"/>
                  </a:lnTo>
                  <a:lnTo>
                    <a:pt x="50800" y="47624"/>
                  </a:lnTo>
                  <a:lnTo>
                    <a:pt x="50800" y="28574"/>
                  </a:lnTo>
                  <a:lnTo>
                    <a:pt x="57150" y="28574"/>
                  </a:lnTo>
                  <a:lnTo>
                    <a:pt x="76200" y="0"/>
                  </a:lnTo>
                  <a:close/>
                </a:path>
                <a:path w="322579" h="76200">
                  <a:moveTo>
                    <a:pt x="50800" y="38099"/>
                  </a:moveTo>
                  <a:lnTo>
                    <a:pt x="50800" y="47624"/>
                  </a:lnTo>
                  <a:lnTo>
                    <a:pt x="57150" y="47624"/>
                  </a:lnTo>
                  <a:lnTo>
                    <a:pt x="50800" y="38099"/>
                  </a:lnTo>
                  <a:close/>
                </a:path>
                <a:path w="322579" h="76200">
                  <a:moveTo>
                    <a:pt x="322199" y="28574"/>
                  </a:moveTo>
                  <a:lnTo>
                    <a:pt x="57150" y="28574"/>
                  </a:lnTo>
                  <a:lnTo>
                    <a:pt x="50800" y="38099"/>
                  </a:lnTo>
                  <a:lnTo>
                    <a:pt x="57150" y="47624"/>
                  </a:lnTo>
                  <a:lnTo>
                    <a:pt x="322199" y="47624"/>
                  </a:lnTo>
                  <a:lnTo>
                    <a:pt x="322199" y="28574"/>
                  </a:lnTo>
                  <a:close/>
                </a:path>
                <a:path w="322579" h="76200">
                  <a:moveTo>
                    <a:pt x="57150" y="28574"/>
                  </a:moveTo>
                  <a:lnTo>
                    <a:pt x="50800" y="28574"/>
                  </a:lnTo>
                  <a:lnTo>
                    <a:pt x="50800" y="38099"/>
                  </a:lnTo>
                  <a:lnTo>
                    <a:pt x="57150" y="285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07635" y="2633471"/>
              <a:ext cx="277367" cy="2773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26779" y="5791199"/>
              <a:ext cx="277368" cy="27736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644753" y="922756"/>
            <a:ext cx="10775950" cy="1306195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procedere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quando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documenti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sono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prossimi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scadenza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scaduti:</a:t>
            </a:r>
            <a:endParaRPr sz="1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Controlla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contenuto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mail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identificare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documenti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interessati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data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scadenza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indicata.</a:t>
            </a:r>
            <a:endParaRPr sz="14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“Mie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Categorie”,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individuata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documentazione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scaduta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,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accedi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ai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dettagli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endParaRPr sz="14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Qui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potrai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individuare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documenti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scaduti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presentano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dicitura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«*Scaduta</a:t>
            </a:r>
            <a:r>
              <a:rPr sz="1400" i="1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D0D0D"/>
                </a:solidFill>
                <a:latin typeface="Arial"/>
                <a:cs typeface="Arial"/>
              </a:rPr>
              <a:t>il:[gg/m/anno]»</a:t>
            </a:r>
            <a:r>
              <a:rPr sz="1400" i="1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(2).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235151" y="158242"/>
            <a:ext cx="89668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25" dirty="0"/>
              <a:t>g)</a:t>
            </a:r>
            <a:r>
              <a:rPr dirty="0"/>
              <a:t>	Documentazione</a:t>
            </a:r>
            <a:r>
              <a:rPr spc="-35" dirty="0"/>
              <a:t> </a:t>
            </a:r>
            <a:r>
              <a:rPr dirty="0"/>
              <a:t>di</a:t>
            </a:r>
            <a:r>
              <a:rPr spc="-75" dirty="0"/>
              <a:t> </a:t>
            </a:r>
            <a:r>
              <a:rPr dirty="0"/>
              <a:t>categoria</a:t>
            </a:r>
            <a:r>
              <a:rPr spc="-45" dirty="0"/>
              <a:t> </a:t>
            </a:r>
            <a:r>
              <a:rPr dirty="0"/>
              <a:t>prossima</a:t>
            </a:r>
            <a:r>
              <a:rPr spc="-60" dirty="0"/>
              <a:t> </a:t>
            </a:r>
            <a:r>
              <a:rPr dirty="0"/>
              <a:t>alla</a:t>
            </a:r>
            <a:r>
              <a:rPr spc="-70" dirty="0"/>
              <a:t> </a:t>
            </a:r>
            <a:r>
              <a:rPr dirty="0"/>
              <a:t>scadenza</a:t>
            </a:r>
            <a:r>
              <a:rPr spc="-55" dirty="0"/>
              <a:t> </a:t>
            </a:r>
            <a:r>
              <a:rPr dirty="0"/>
              <a:t>o</a:t>
            </a:r>
            <a:r>
              <a:rPr spc="-60" dirty="0"/>
              <a:t> </a:t>
            </a:r>
            <a:r>
              <a:rPr spc="-10" dirty="0"/>
              <a:t>scaduta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8082" y="163194"/>
            <a:ext cx="89509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25" dirty="0"/>
              <a:t>g)</a:t>
            </a:r>
            <a:r>
              <a:rPr dirty="0"/>
              <a:t>	</a:t>
            </a:r>
            <a:r>
              <a:rPr spc="-10" dirty="0"/>
              <a:t>Documentazione</a:t>
            </a:r>
            <a:r>
              <a:rPr spc="-40" dirty="0"/>
              <a:t> </a:t>
            </a:r>
            <a:r>
              <a:rPr dirty="0"/>
              <a:t>di</a:t>
            </a:r>
            <a:r>
              <a:rPr spc="-75" dirty="0"/>
              <a:t> </a:t>
            </a:r>
            <a:r>
              <a:rPr dirty="0"/>
              <a:t>categoria</a:t>
            </a:r>
            <a:r>
              <a:rPr spc="-50" dirty="0"/>
              <a:t> </a:t>
            </a:r>
            <a:r>
              <a:rPr dirty="0"/>
              <a:t>prossima</a:t>
            </a:r>
            <a:r>
              <a:rPr spc="-60" dirty="0"/>
              <a:t> </a:t>
            </a:r>
            <a:r>
              <a:rPr dirty="0"/>
              <a:t>alla</a:t>
            </a:r>
            <a:r>
              <a:rPr spc="-65" dirty="0"/>
              <a:t> </a:t>
            </a:r>
            <a:r>
              <a:rPr dirty="0"/>
              <a:t>scadenza</a:t>
            </a:r>
            <a:r>
              <a:rPr spc="-60" dirty="0"/>
              <a:t> </a:t>
            </a:r>
            <a:r>
              <a:rPr dirty="0"/>
              <a:t>o</a:t>
            </a:r>
            <a:r>
              <a:rPr spc="-65" dirty="0"/>
              <a:t> </a:t>
            </a:r>
            <a:r>
              <a:rPr spc="-10" dirty="0"/>
              <a:t>scaduta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1400" y="747521"/>
            <a:ext cx="10883265" cy="1910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139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Cosa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succede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quando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documenti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specifica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sono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prossimi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scadenza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scaduti:</a:t>
            </a:r>
            <a:endParaRPr sz="1400" dirty="0">
              <a:latin typeface="Arial MT"/>
              <a:cs typeface="Arial MT"/>
            </a:endParaRPr>
          </a:p>
          <a:p>
            <a:pPr marL="12700" marR="5080" algn="just">
              <a:lnSpc>
                <a:spcPct val="150000"/>
              </a:lnSpc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Quando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avvicina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scadenza,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riceverai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notifica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via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email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istruzioni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dettagliate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procedere.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Puoi</a:t>
            </a:r>
            <a:r>
              <a:rPr sz="1400" spc="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identificare</a:t>
            </a:r>
            <a:r>
              <a:rPr sz="1400" spc="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documenti</a:t>
            </a:r>
            <a:r>
              <a:rPr sz="1400" spc="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prossimi</a:t>
            </a:r>
            <a:r>
              <a:rPr sz="1400" spc="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scadenza</a:t>
            </a:r>
            <a:r>
              <a:rPr sz="1400" spc="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400" spc="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scaduti</a:t>
            </a:r>
            <a:r>
              <a:rPr sz="1400" spc="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grazie</a:t>
            </a:r>
            <a:r>
              <a:rPr sz="1400" spc="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alle</a:t>
            </a:r>
            <a:r>
              <a:rPr sz="1400" spc="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indicazioni</a:t>
            </a:r>
            <a:r>
              <a:rPr sz="1400" spc="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presenti</a:t>
            </a:r>
            <a:r>
              <a:rPr sz="1400" spc="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mail</a:t>
            </a:r>
            <a:r>
              <a:rPr sz="1400" spc="4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oppure</a:t>
            </a:r>
            <a:r>
              <a:rPr sz="1400" spc="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osservando</a:t>
            </a:r>
            <a:r>
              <a:rPr sz="1400" spc="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maschera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delle</a:t>
            </a:r>
            <a:r>
              <a:rPr sz="1400" spc="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Valutazioni</a:t>
            </a:r>
            <a:r>
              <a:rPr sz="1400" i="1" spc="9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i="1" spc="9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Categoria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»,qui</a:t>
            </a:r>
            <a:r>
              <a:rPr sz="1400" spc="10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</a:t>
            </a:r>
            <a:r>
              <a:rPr sz="1400" spc="9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dettaglio</a:t>
            </a:r>
            <a:r>
              <a:rPr sz="1400" spc="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della</a:t>
            </a:r>
            <a:r>
              <a:rPr sz="1400" spc="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categoria,</a:t>
            </a:r>
            <a:r>
              <a:rPr sz="1400" spc="1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9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campo</a:t>
            </a:r>
            <a:r>
              <a:rPr sz="1400" spc="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“Data</a:t>
            </a:r>
            <a:r>
              <a:rPr sz="1400" spc="8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Scadenza</a:t>
            </a:r>
            <a:r>
              <a:rPr sz="1400" spc="1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Documento</a:t>
            </a:r>
            <a:r>
              <a:rPr sz="1400" spc="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(Il</a:t>
            </a:r>
            <a:r>
              <a:rPr sz="1400" spc="10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Primo</a:t>
            </a:r>
            <a:r>
              <a:rPr sz="1400" spc="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che</a:t>
            </a:r>
            <a:r>
              <a:rPr sz="1400" spc="1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Scade)”</a:t>
            </a:r>
            <a:r>
              <a:rPr sz="1400" spc="1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8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indicato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triangolo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dell’attenzione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spc="290" dirty="0">
                <a:solidFill>
                  <a:srgbClr val="0D0D0D"/>
                </a:solidFill>
                <a:latin typeface="Arial MT"/>
                <a:cs typeface="Arial MT"/>
              </a:rPr>
              <a:t>    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».</a:t>
            </a:r>
            <a:endParaRPr sz="1400" dirty="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6579" y="2289048"/>
            <a:ext cx="304799" cy="33375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530340" y="3430523"/>
            <a:ext cx="5494020" cy="1577340"/>
            <a:chOff x="6530340" y="3430523"/>
            <a:chExt cx="5494020" cy="15773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30340" y="3430523"/>
              <a:ext cx="5494020" cy="15621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478518" y="4362449"/>
              <a:ext cx="565785" cy="631190"/>
            </a:xfrm>
            <a:custGeom>
              <a:avLst/>
              <a:gdLst/>
              <a:ahLst/>
              <a:cxnLst/>
              <a:rect l="l" t="t" r="r" b="b"/>
              <a:pathLst>
                <a:path w="565784" h="631189">
                  <a:moveTo>
                    <a:pt x="0" y="630936"/>
                  </a:moveTo>
                  <a:lnTo>
                    <a:pt x="565403" y="630936"/>
                  </a:lnTo>
                  <a:lnTo>
                    <a:pt x="565403" y="0"/>
                  </a:lnTo>
                  <a:lnTo>
                    <a:pt x="0" y="0"/>
                  </a:lnTo>
                  <a:lnTo>
                    <a:pt x="0" y="63093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005822" y="4639817"/>
              <a:ext cx="322580" cy="76200"/>
            </a:xfrm>
            <a:custGeom>
              <a:avLst/>
              <a:gdLst/>
              <a:ahLst/>
              <a:cxnLst/>
              <a:rect l="l" t="t" r="r" b="b"/>
              <a:pathLst>
                <a:path w="32257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57150" y="47624"/>
                  </a:lnTo>
                  <a:lnTo>
                    <a:pt x="50800" y="47624"/>
                  </a:lnTo>
                  <a:lnTo>
                    <a:pt x="50800" y="28574"/>
                  </a:lnTo>
                  <a:lnTo>
                    <a:pt x="57150" y="28574"/>
                  </a:lnTo>
                  <a:lnTo>
                    <a:pt x="76200" y="0"/>
                  </a:lnTo>
                  <a:close/>
                </a:path>
                <a:path w="322579" h="76200">
                  <a:moveTo>
                    <a:pt x="50800" y="38099"/>
                  </a:moveTo>
                  <a:lnTo>
                    <a:pt x="50800" y="47624"/>
                  </a:lnTo>
                  <a:lnTo>
                    <a:pt x="57150" y="47624"/>
                  </a:lnTo>
                  <a:lnTo>
                    <a:pt x="50800" y="38099"/>
                  </a:lnTo>
                  <a:close/>
                </a:path>
                <a:path w="322579" h="76200">
                  <a:moveTo>
                    <a:pt x="322199" y="28574"/>
                  </a:moveTo>
                  <a:lnTo>
                    <a:pt x="57150" y="28574"/>
                  </a:lnTo>
                  <a:lnTo>
                    <a:pt x="50800" y="38099"/>
                  </a:lnTo>
                  <a:lnTo>
                    <a:pt x="57150" y="47624"/>
                  </a:lnTo>
                  <a:lnTo>
                    <a:pt x="322199" y="47624"/>
                  </a:lnTo>
                  <a:lnTo>
                    <a:pt x="322199" y="28574"/>
                  </a:lnTo>
                  <a:close/>
                </a:path>
                <a:path w="322579" h="76200">
                  <a:moveTo>
                    <a:pt x="57150" y="28574"/>
                  </a:moveTo>
                  <a:lnTo>
                    <a:pt x="50800" y="28574"/>
                  </a:lnTo>
                  <a:lnTo>
                    <a:pt x="50800" y="38099"/>
                  </a:lnTo>
                  <a:lnTo>
                    <a:pt x="57150" y="285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37359" y="2948795"/>
            <a:ext cx="5809615" cy="3135630"/>
            <a:chOff x="437359" y="2948795"/>
            <a:chExt cx="5809615" cy="313563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7359" y="2948795"/>
              <a:ext cx="5809544" cy="313520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979" y="3113531"/>
              <a:ext cx="5494020" cy="281940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04265" y="4490465"/>
              <a:ext cx="2996565" cy="708660"/>
            </a:xfrm>
            <a:custGeom>
              <a:avLst/>
              <a:gdLst/>
              <a:ahLst/>
              <a:cxnLst/>
              <a:rect l="l" t="t" r="r" b="b"/>
              <a:pathLst>
                <a:path w="2996565" h="708660">
                  <a:moveTo>
                    <a:pt x="0" y="708660"/>
                  </a:moveTo>
                  <a:lnTo>
                    <a:pt x="2996184" y="708660"/>
                  </a:lnTo>
                  <a:lnTo>
                    <a:pt x="2996184" y="0"/>
                  </a:lnTo>
                  <a:lnTo>
                    <a:pt x="0" y="0"/>
                  </a:lnTo>
                  <a:lnTo>
                    <a:pt x="0" y="70866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701033" y="4805933"/>
              <a:ext cx="322580" cy="76200"/>
            </a:xfrm>
            <a:custGeom>
              <a:avLst/>
              <a:gdLst/>
              <a:ahLst/>
              <a:cxnLst/>
              <a:rect l="l" t="t" r="r" b="b"/>
              <a:pathLst>
                <a:path w="32257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7150" y="47625"/>
                  </a:lnTo>
                  <a:lnTo>
                    <a:pt x="50800" y="47625"/>
                  </a:lnTo>
                  <a:lnTo>
                    <a:pt x="50800" y="28575"/>
                  </a:lnTo>
                  <a:lnTo>
                    <a:pt x="57150" y="28575"/>
                  </a:lnTo>
                  <a:lnTo>
                    <a:pt x="76200" y="0"/>
                  </a:lnTo>
                  <a:close/>
                </a:path>
                <a:path w="322579" h="76200">
                  <a:moveTo>
                    <a:pt x="50800" y="38100"/>
                  </a:moveTo>
                  <a:lnTo>
                    <a:pt x="50800" y="47625"/>
                  </a:lnTo>
                  <a:lnTo>
                    <a:pt x="57150" y="47625"/>
                  </a:lnTo>
                  <a:lnTo>
                    <a:pt x="50800" y="38100"/>
                  </a:lnTo>
                  <a:close/>
                </a:path>
                <a:path w="322579" h="76200">
                  <a:moveTo>
                    <a:pt x="322199" y="28575"/>
                  </a:moveTo>
                  <a:lnTo>
                    <a:pt x="57150" y="28575"/>
                  </a:lnTo>
                  <a:lnTo>
                    <a:pt x="50800" y="38100"/>
                  </a:lnTo>
                  <a:lnTo>
                    <a:pt x="57150" y="47625"/>
                  </a:lnTo>
                  <a:lnTo>
                    <a:pt x="322199" y="47625"/>
                  </a:lnTo>
                  <a:lnTo>
                    <a:pt x="322199" y="28575"/>
                  </a:lnTo>
                  <a:close/>
                </a:path>
                <a:path w="322579" h="76200">
                  <a:moveTo>
                    <a:pt x="57150" y="28575"/>
                  </a:moveTo>
                  <a:lnTo>
                    <a:pt x="50800" y="28575"/>
                  </a:lnTo>
                  <a:lnTo>
                    <a:pt x="50800" y="3810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39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14089" y="2464185"/>
            <a:ext cx="8350250" cy="4175125"/>
            <a:chOff x="1914089" y="2464185"/>
            <a:chExt cx="8350250" cy="4175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4089" y="2464185"/>
              <a:ext cx="8350105" cy="41745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78735" y="2628963"/>
              <a:ext cx="8034527" cy="385870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17597" y="2629661"/>
              <a:ext cx="7912734" cy="3412490"/>
            </a:xfrm>
            <a:custGeom>
              <a:avLst/>
              <a:gdLst/>
              <a:ahLst/>
              <a:cxnLst/>
              <a:rect l="l" t="t" r="r" b="b"/>
              <a:pathLst>
                <a:path w="7912734" h="3412490">
                  <a:moveTo>
                    <a:pt x="342900" y="3412236"/>
                  </a:moveTo>
                  <a:lnTo>
                    <a:pt x="7912608" y="3412236"/>
                  </a:lnTo>
                  <a:lnTo>
                    <a:pt x="7912608" y="201167"/>
                  </a:lnTo>
                  <a:lnTo>
                    <a:pt x="342900" y="201167"/>
                  </a:lnTo>
                  <a:lnTo>
                    <a:pt x="342900" y="3412236"/>
                  </a:lnTo>
                  <a:close/>
                </a:path>
                <a:path w="7912734" h="3412490">
                  <a:moveTo>
                    <a:pt x="0" y="1624583"/>
                  </a:moveTo>
                  <a:lnTo>
                    <a:pt x="259080" y="1624583"/>
                  </a:lnTo>
                  <a:lnTo>
                    <a:pt x="259080" y="0"/>
                  </a:lnTo>
                  <a:lnTo>
                    <a:pt x="0" y="0"/>
                  </a:lnTo>
                  <a:lnTo>
                    <a:pt x="0" y="1624583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9187" y="2863595"/>
              <a:ext cx="251460" cy="2514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62555" y="4354067"/>
              <a:ext cx="213360" cy="21336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73353" y="1061465"/>
            <a:ext cx="10464800" cy="11696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200"/>
              </a:spcBef>
            </a:pPr>
            <a:r>
              <a:rPr sz="1400" dirty="0">
                <a:latin typeface="Arial MT"/>
                <a:cs typeface="Arial MT"/>
              </a:rPr>
              <a:t>Dopo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aver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effettuato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l'accesso,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l'utente</a:t>
            </a:r>
            <a:r>
              <a:rPr sz="1400" spc="1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viene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reindirizzato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nella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schermata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principale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portale.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Questa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pagina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riporta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l’elenco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di </a:t>
            </a:r>
            <a:r>
              <a:rPr sz="1400" dirty="0">
                <a:latin typeface="Arial MT"/>
                <a:cs typeface="Arial MT"/>
              </a:rPr>
              <a:t>tutte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attività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carico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visibili</a:t>
            </a:r>
            <a:r>
              <a:rPr sz="1400" spc="-10" dirty="0">
                <a:latin typeface="Arial MT"/>
                <a:cs typeface="Arial MT"/>
              </a:rPr>
              <a:t> all’utente.</a:t>
            </a:r>
            <a:endParaRPr sz="140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spcBef>
                <a:spcPts val="305"/>
              </a:spcBef>
              <a:buFont typeface="Segoe UI Symbol"/>
              <a:buChar char="⮚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La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centrale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schermata,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i="1" dirty="0">
                <a:latin typeface="Arial"/>
                <a:cs typeface="Arial"/>
              </a:rPr>
              <a:t>Cruscotto</a:t>
            </a:r>
            <a:r>
              <a:rPr sz="1400" i="1" spc="-3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Principale</a:t>
            </a:r>
            <a:r>
              <a:rPr sz="1400" i="1" spc="-4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è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composta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sezioni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tematiche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dette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«Widget»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contenenti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link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rapidi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accedere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diversi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parte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portale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(1).</a:t>
            </a:r>
            <a:endParaRPr sz="14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spcBef>
                <a:spcPts val="300"/>
              </a:spcBef>
              <a:buFont typeface="Segoe UI Symbol"/>
              <a:buChar char="⮚"/>
              <a:tabLst>
                <a:tab pos="299085" algn="l"/>
              </a:tabLst>
            </a:pPr>
            <a:r>
              <a:rPr sz="1400" dirty="0">
                <a:latin typeface="Arial MT"/>
                <a:cs typeface="Arial MT"/>
              </a:rPr>
              <a:t>Nella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barra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laterale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sono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disponibili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diverse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icone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permettono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all'utente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accedere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nelle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diverse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aree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dell’applicativo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(2).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95"/>
              </a:spcBef>
            </a:pPr>
            <a:r>
              <a:rPr dirty="0"/>
              <a:t>Home</a:t>
            </a:r>
            <a:r>
              <a:rPr spc="-80" dirty="0"/>
              <a:t> </a:t>
            </a:r>
            <a:r>
              <a:rPr dirty="0"/>
              <a:t>Page-</a:t>
            </a:r>
            <a:r>
              <a:rPr spc="-75" dirty="0"/>
              <a:t> </a:t>
            </a:r>
            <a:r>
              <a:rPr dirty="0"/>
              <a:t>Portale</a:t>
            </a:r>
            <a:r>
              <a:rPr spc="-70" dirty="0"/>
              <a:t> </a:t>
            </a:r>
            <a:r>
              <a:rPr spc="-10" dirty="0"/>
              <a:t>Fornitori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0942" y="141478"/>
            <a:ext cx="89509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25" dirty="0"/>
              <a:t>g)</a:t>
            </a:r>
            <a:r>
              <a:rPr dirty="0"/>
              <a:t>	</a:t>
            </a:r>
            <a:r>
              <a:rPr spc="-10" dirty="0"/>
              <a:t>Documentazione</a:t>
            </a:r>
            <a:r>
              <a:rPr spc="-40" dirty="0"/>
              <a:t> </a:t>
            </a:r>
            <a:r>
              <a:rPr dirty="0"/>
              <a:t>di</a:t>
            </a:r>
            <a:r>
              <a:rPr spc="-75" dirty="0"/>
              <a:t> </a:t>
            </a:r>
            <a:r>
              <a:rPr dirty="0"/>
              <a:t>categoria</a:t>
            </a:r>
            <a:r>
              <a:rPr spc="-50" dirty="0"/>
              <a:t> </a:t>
            </a:r>
            <a:r>
              <a:rPr dirty="0"/>
              <a:t>prossima</a:t>
            </a:r>
            <a:r>
              <a:rPr spc="-60" dirty="0"/>
              <a:t> </a:t>
            </a:r>
            <a:r>
              <a:rPr dirty="0"/>
              <a:t>alla</a:t>
            </a:r>
            <a:r>
              <a:rPr spc="-65" dirty="0"/>
              <a:t> </a:t>
            </a:r>
            <a:r>
              <a:rPr dirty="0"/>
              <a:t>scadenza</a:t>
            </a:r>
            <a:r>
              <a:rPr spc="-60" dirty="0"/>
              <a:t> </a:t>
            </a:r>
            <a:r>
              <a:rPr dirty="0"/>
              <a:t>o</a:t>
            </a:r>
            <a:r>
              <a:rPr spc="-65" dirty="0"/>
              <a:t> </a:t>
            </a:r>
            <a:r>
              <a:rPr spc="-10" dirty="0"/>
              <a:t>scaduta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56844" y="2763011"/>
            <a:ext cx="11308715" cy="4095115"/>
            <a:chOff x="656844" y="2763011"/>
            <a:chExt cx="11308715" cy="409511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9333" y="2790383"/>
              <a:ext cx="5905681" cy="19980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4015" y="2955035"/>
              <a:ext cx="5590032" cy="16824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17392" y="4634447"/>
              <a:ext cx="4965192" cy="22235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9416" y="4826506"/>
              <a:ext cx="4594860" cy="19537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6844" y="2763011"/>
              <a:ext cx="4864608" cy="20528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8868" y="2955035"/>
              <a:ext cx="4494276" cy="168249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92174" y="3966209"/>
              <a:ext cx="1290955" cy="356870"/>
            </a:xfrm>
            <a:custGeom>
              <a:avLst/>
              <a:gdLst/>
              <a:ahLst/>
              <a:cxnLst/>
              <a:rect l="l" t="t" r="r" b="b"/>
              <a:pathLst>
                <a:path w="1290955" h="356870">
                  <a:moveTo>
                    <a:pt x="0" y="356615"/>
                  </a:moveTo>
                  <a:lnTo>
                    <a:pt x="1290827" y="356615"/>
                  </a:lnTo>
                  <a:lnTo>
                    <a:pt x="1290827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83001" y="4141469"/>
              <a:ext cx="428625" cy="76200"/>
            </a:xfrm>
            <a:custGeom>
              <a:avLst/>
              <a:gdLst/>
              <a:ahLst/>
              <a:cxnLst/>
              <a:rect l="l" t="t" r="r" b="b"/>
              <a:pathLst>
                <a:path w="428625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57150" y="47624"/>
                  </a:lnTo>
                  <a:lnTo>
                    <a:pt x="50800" y="47624"/>
                  </a:lnTo>
                  <a:lnTo>
                    <a:pt x="50800" y="28574"/>
                  </a:lnTo>
                  <a:lnTo>
                    <a:pt x="57150" y="28574"/>
                  </a:lnTo>
                  <a:lnTo>
                    <a:pt x="76200" y="0"/>
                  </a:lnTo>
                  <a:close/>
                </a:path>
                <a:path w="428625" h="76200">
                  <a:moveTo>
                    <a:pt x="50800" y="38099"/>
                  </a:moveTo>
                  <a:lnTo>
                    <a:pt x="50800" y="47624"/>
                  </a:lnTo>
                  <a:lnTo>
                    <a:pt x="57150" y="47624"/>
                  </a:lnTo>
                  <a:lnTo>
                    <a:pt x="50800" y="38099"/>
                  </a:lnTo>
                  <a:close/>
                </a:path>
                <a:path w="428625" h="76200">
                  <a:moveTo>
                    <a:pt x="428625" y="28574"/>
                  </a:moveTo>
                  <a:lnTo>
                    <a:pt x="57150" y="28574"/>
                  </a:lnTo>
                  <a:lnTo>
                    <a:pt x="50800" y="38099"/>
                  </a:lnTo>
                  <a:lnTo>
                    <a:pt x="57150" y="47624"/>
                  </a:lnTo>
                  <a:lnTo>
                    <a:pt x="428625" y="47624"/>
                  </a:lnTo>
                  <a:lnTo>
                    <a:pt x="428625" y="28574"/>
                  </a:lnTo>
                  <a:close/>
                </a:path>
                <a:path w="428625" h="76200">
                  <a:moveTo>
                    <a:pt x="57150" y="28574"/>
                  </a:moveTo>
                  <a:lnTo>
                    <a:pt x="50800" y="28574"/>
                  </a:lnTo>
                  <a:lnTo>
                    <a:pt x="50800" y="38099"/>
                  </a:lnTo>
                  <a:lnTo>
                    <a:pt x="57150" y="285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10177" y="3966209"/>
              <a:ext cx="4500880" cy="594360"/>
            </a:xfrm>
            <a:custGeom>
              <a:avLst/>
              <a:gdLst/>
              <a:ahLst/>
              <a:cxnLst/>
              <a:rect l="l" t="t" r="r" b="b"/>
              <a:pathLst>
                <a:path w="4500880" h="594360">
                  <a:moveTo>
                    <a:pt x="0" y="356615"/>
                  </a:moveTo>
                  <a:lnTo>
                    <a:pt x="1338072" y="356615"/>
                  </a:lnTo>
                  <a:lnTo>
                    <a:pt x="1338072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  <a:path w="4500880" h="594360">
                  <a:moveTo>
                    <a:pt x="3607307" y="594359"/>
                  </a:moveTo>
                  <a:lnTo>
                    <a:pt x="4500372" y="594359"/>
                  </a:lnTo>
                  <a:lnTo>
                    <a:pt x="4500372" y="278891"/>
                  </a:lnTo>
                  <a:lnTo>
                    <a:pt x="3607307" y="278891"/>
                  </a:lnTo>
                  <a:lnTo>
                    <a:pt x="3607307" y="59435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294370" y="4284725"/>
              <a:ext cx="270510" cy="76200"/>
            </a:xfrm>
            <a:custGeom>
              <a:avLst/>
              <a:gdLst/>
              <a:ahLst/>
              <a:cxnLst/>
              <a:rect l="l" t="t" r="r" b="b"/>
              <a:pathLst>
                <a:path w="27050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7150" y="47625"/>
                  </a:lnTo>
                  <a:lnTo>
                    <a:pt x="50800" y="47625"/>
                  </a:lnTo>
                  <a:lnTo>
                    <a:pt x="50800" y="28575"/>
                  </a:lnTo>
                  <a:lnTo>
                    <a:pt x="57150" y="28575"/>
                  </a:lnTo>
                  <a:lnTo>
                    <a:pt x="76200" y="0"/>
                  </a:lnTo>
                  <a:close/>
                </a:path>
                <a:path w="270509" h="76200">
                  <a:moveTo>
                    <a:pt x="50800" y="38100"/>
                  </a:moveTo>
                  <a:lnTo>
                    <a:pt x="50800" y="47625"/>
                  </a:lnTo>
                  <a:lnTo>
                    <a:pt x="57150" y="47625"/>
                  </a:lnTo>
                  <a:lnTo>
                    <a:pt x="50800" y="38100"/>
                  </a:lnTo>
                  <a:close/>
                </a:path>
                <a:path w="270509" h="76200">
                  <a:moveTo>
                    <a:pt x="270001" y="28575"/>
                  </a:moveTo>
                  <a:lnTo>
                    <a:pt x="57150" y="28575"/>
                  </a:lnTo>
                  <a:lnTo>
                    <a:pt x="50800" y="38100"/>
                  </a:lnTo>
                  <a:lnTo>
                    <a:pt x="57150" y="47625"/>
                  </a:lnTo>
                  <a:lnTo>
                    <a:pt x="270001" y="47625"/>
                  </a:lnTo>
                  <a:lnTo>
                    <a:pt x="270001" y="28575"/>
                  </a:lnTo>
                  <a:close/>
                </a:path>
                <a:path w="270509" h="76200">
                  <a:moveTo>
                    <a:pt x="57150" y="28575"/>
                  </a:moveTo>
                  <a:lnTo>
                    <a:pt x="50800" y="28575"/>
                  </a:lnTo>
                  <a:lnTo>
                    <a:pt x="50800" y="3810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52727" y="2955035"/>
              <a:ext cx="277368" cy="2773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10884" y="3977639"/>
              <a:ext cx="251460" cy="2514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97067" y="5052060"/>
              <a:ext cx="251460" cy="251460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82583" y="1627632"/>
            <a:ext cx="362711" cy="30937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86206" y="630275"/>
            <a:ext cx="10649585" cy="19513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endParaRPr sz="1400" dirty="0">
              <a:latin typeface="Arial MT"/>
              <a:cs typeface="Arial MT"/>
            </a:endParaRPr>
          </a:p>
          <a:p>
            <a:pPr marL="79375">
              <a:lnSpc>
                <a:spcPct val="100000"/>
              </a:lnSpc>
              <a:spcBef>
                <a:spcPts val="86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Cosa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fare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poter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aggiornare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documenti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presenti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nei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questionari:</a:t>
            </a:r>
            <a:endParaRPr sz="1400" dirty="0">
              <a:latin typeface="Arial MT"/>
              <a:cs typeface="Arial MT"/>
            </a:endParaRPr>
          </a:p>
          <a:p>
            <a:pPr marL="422275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/>
              <a:tabLst>
                <a:tab pos="42227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quanto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sono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collegati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singola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categoria,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necessario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informare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voler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aggiornare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documenti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qualifica:</a:t>
            </a:r>
            <a:endParaRPr sz="1400" dirty="0">
              <a:latin typeface="Arial MT"/>
              <a:cs typeface="Arial MT"/>
            </a:endParaRPr>
          </a:p>
          <a:p>
            <a:pPr marL="880110" marR="5080" lvl="1" indent="-343535">
              <a:lnSpc>
                <a:spcPts val="2520"/>
              </a:lnSpc>
              <a:spcBef>
                <a:spcPts val="220"/>
              </a:spcBef>
              <a:buClr>
                <a:srgbClr val="000000"/>
              </a:buClr>
              <a:buAutoNum type="alphaLcParenR"/>
              <a:tabLst>
                <a:tab pos="880110" algn="l"/>
                <a:tab pos="8173084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Valutazioni</a:t>
            </a:r>
            <a:r>
              <a:rPr sz="1400" i="1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i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Categorie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»: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Selezionare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l’Icona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barra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laterale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«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	»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cliccare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Valutazioni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e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successivamente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Valutazioni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b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Categoria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endParaRPr sz="1400" dirty="0">
              <a:latin typeface="Arial MT"/>
              <a:cs typeface="Arial MT"/>
            </a:endParaRPr>
          </a:p>
          <a:p>
            <a:pPr marL="880110" lvl="1" indent="-343535">
              <a:lnSpc>
                <a:spcPct val="100000"/>
              </a:lnSpc>
              <a:spcBef>
                <a:spcPts val="620"/>
              </a:spcBef>
              <a:buClr>
                <a:srgbClr val="000000"/>
              </a:buClr>
              <a:buAutoNum type="alphaLcParenR"/>
              <a:tabLst>
                <a:tab pos="88011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Individua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qualifica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(2)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accedere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dettaglio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(3).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40</a:t>
            </a:fld>
            <a:endParaRPr spc="-25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921968" y="4347504"/>
            <a:ext cx="4764405" cy="1470025"/>
            <a:chOff x="921968" y="4347504"/>
            <a:chExt cx="4764405" cy="14700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1968" y="4347504"/>
              <a:ext cx="4764127" cy="13771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6612" y="4512563"/>
              <a:ext cx="4448556" cy="10607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5531" y="4535423"/>
              <a:ext cx="277367" cy="27736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35302" y="4635245"/>
              <a:ext cx="1335405" cy="356870"/>
            </a:xfrm>
            <a:custGeom>
              <a:avLst/>
              <a:gdLst/>
              <a:ahLst/>
              <a:cxnLst/>
              <a:rect l="l" t="t" r="r" b="b"/>
              <a:pathLst>
                <a:path w="1335404" h="356870">
                  <a:moveTo>
                    <a:pt x="0" y="356615"/>
                  </a:moveTo>
                  <a:lnTo>
                    <a:pt x="1335024" y="356615"/>
                  </a:lnTo>
                  <a:lnTo>
                    <a:pt x="1335024" y="0"/>
                  </a:lnTo>
                  <a:lnTo>
                    <a:pt x="0" y="0"/>
                  </a:lnTo>
                  <a:lnTo>
                    <a:pt x="0" y="356615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70325" y="4755641"/>
              <a:ext cx="428625" cy="76200"/>
            </a:xfrm>
            <a:custGeom>
              <a:avLst/>
              <a:gdLst/>
              <a:ahLst/>
              <a:cxnLst/>
              <a:rect l="l" t="t" r="r" b="b"/>
              <a:pathLst>
                <a:path w="428625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57150" y="47624"/>
                  </a:lnTo>
                  <a:lnTo>
                    <a:pt x="50800" y="47624"/>
                  </a:lnTo>
                  <a:lnTo>
                    <a:pt x="50800" y="28574"/>
                  </a:lnTo>
                  <a:lnTo>
                    <a:pt x="57150" y="28574"/>
                  </a:lnTo>
                  <a:lnTo>
                    <a:pt x="76200" y="0"/>
                  </a:lnTo>
                  <a:close/>
                </a:path>
                <a:path w="428625" h="76200">
                  <a:moveTo>
                    <a:pt x="50800" y="38099"/>
                  </a:moveTo>
                  <a:lnTo>
                    <a:pt x="50800" y="47624"/>
                  </a:lnTo>
                  <a:lnTo>
                    <a:pt x="57150" y="47624"/>
                  </a:lnTo>
                  <a:lnTo>
                    <a:pt x="50800" y="38099"/>
                  </a:lnTo>
                  <a:close/>
                </a:path>
                <a:path w="428625" h="76200">
                  <a:moveTo>
                    <a:pt x="428625" y="28574"/>
                  </a:moveTo>
                  <a:lnTo>
                    <a:pt x="57150" y="28574"/>
                  </a:lnTo>
                  <a:lnTo>
                    <a:pt x="50800" y="38099"/>
                  </a:lnTo>
                  <a:lnTo>
                    <a:pt x="57150" y="47624"/>
                  </a:lnTo>
                  <a:lnTo>
                    <a:pt x="428625" y="47624"/>
                  </a:lnTo>
                  <a:lnTo>
                    <a:pt x="428625" y="28574"/>
                  </a:lnTo>
                  <a:close/>
                </a:path>
                <a:path w="428625" h="76200">
                  <a:moveTo>
                    <a:pt x="57150" y="28574"/>
                  </a:moveTo>
                  <a:lnTo>
                    <a:pt x="50800" y="28574"/>
                  </a:lnTo>
                  <a:lnTo>
                    <a:pt x="50800" y="38099"/>
                  </a:lnTo>
                  <a:lnTo>
                    <a:pt x="57150" y="285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87373" y="5104637"/>
              <a:ext cx="1021080" cy="356870"/>
            </a:xfrm>
            <a:custGeom>
              <a:avLst/>
              <a:gdLst/>
              <a:ahLst/>
              <a:cxnLst/>
              <a:rect l="l" t="t" r="r" b="b"/>
              <a:pathLst>
                <a:path w="1021080" h="356870">
                  <a:moveTo>
                    <a:pt x="0" y="356616"/>
                  </a:moveTo>
                  <a:lnTo>
                    <a:pt x="1021080" y="356616"/>
                  </a:lnTo>
                  <a:lnTo>
                    <a:pt x="1021080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59813" y="5461253"/>
              <a:ext cx="76200" cy="356235"/>
            </a:xfrm>
            <a:custGeom>
              <a:avLst/>
              <a:gdLst/>
              <a:ahLst/>
              <a:cxnLst/>
              <a:rect l="l" t="t" r="r" b="b"/>
              <a:pathLst>
                <a:path w="76200" h="356235">
                  <a:moveTo>
                    <a:pt x="38100" y="50800"/>
                  </a:moveTo>
                  <a:lnTo>
                    <a:pt x="28575" y="57150"/>
                  </a:lnTo>
                  <a:lnTo>
                    <a:pt x="28575" y="356095"/>
                  </a:lnTo>
                  <a:lnTo>
                    <a:pt x="47625" y="356095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356235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356235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356235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356235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464808" y="2641061"/>
            <a:ext cx="4819015" cy="4217035"/>
            <a:chOff x="6464808" y="2641061"/>
            <a:chExt cx="4819015" cy="421703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4808" y="2641061"/>
              <a:ext cx="4818888" cy="42169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56832" y="2833115"/>
              <a:ext cx="4448556" cy="387705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912102" y="2966465"/>
              <a:ext cx="4157979" cy="1041400"/>
            </a:xfrm>
            <a:custGeom>
              <a:avLst/>
              <a:gdLst/>
              <a:ahLst/>
              <a:cxnLst/>
              <a:rect l="l" t="t" r="r" b="b"/>
              <a:pathLst>
                <a:path w="4157979" h="1041400">
                  <a:moveTo>
                    <a:pt x="0" y="1040892"/>
                  </a:moveTo>
                  <a:lnTo>
                    <a:pt x="2034540" y="1040892"/>
                  </a:lnTo>
                  <a:lnTo>
                    <a:pt x="2034540" y="684276"/>
                  </a:lnTo>
                  <a:lnTo>
                    <a:pt x="0" y="684276"/>
                  </a:lnTo>
                  <a:lnTo>
                    <a:pt x="0" y="1040892"/>
                  </a:lnTo>
                  <a:close/>
                </a:path>
                <a:path w="4157979" h="1041400">
                  <a:moveTo>
                    <a:pt x="3479292" y="243839"/>
                  </a:moveTo>
                  <a:lnTo>
                    <a:pt x="4157472" y="243839"/>
                  </a:lnTo>
                  <a:lnTo>
                    <a:pt x="4157472" y="0"/>
                  </a:lnTo>
                  <a:lnTo>
                    <a:pt x="3479292" y="0"/>
                  </a:lnTo>
                  <a:lnTo>
                    <a:pt x="3479292" y="243839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91622" y="3210305"/>
              <a:ext cx="76200" cy="288925"/>
            </a:xfrm>
            <a:custGeom>
              <a:avLst/>
              <a:gdLst/>
              <a:ahLst/>
              <a:cxnLst/>
              <a:rect l="l" t="t" r="r" b="b"/>
              <a:pathLst>
                <a:path w="76200" h="288925">
                  <a:moveTo>
                    <a:pt x="38100" y="50800"/>
                  </a:moveTo>
                  <a:lnTo>
                    <a:pt x="28575" y="57150"/>
                  </a:lnTo>
                  <a:lnTo>
                    <a:pt x="28575" y="288925"/>
                  </a:lnTo>
                  <a:lnTo>
                    <a:pt x="47625" y="288925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288925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288925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288925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288925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1400" y="747521"/>
            <a:ext cx="9725660" cy="2655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5"/>
              </a:spcBef>
            </a:pP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4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buClr>
                <a:srgbClr val="000000"/>
              </a:buClr>
              <a:buAutoNum type="alphaLcParenR" startAt="3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Messaggi</a:t>
            </a:r>
            <a:r>
              <a:rPr sz="1400" b="1" spc="-5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(Non</a:t>
            </a:r>
            <a:r>
              <a:rPr sz="1400" b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Letti..)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successivamente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Crea</a:t>
            </a:r>
            <a:r>
              <a:rPr sz="1400" b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Messaggio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(1).</a:t>
            </a:r>
            <a:endParaRPr sz="1400" dirty="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845"/>
              </a:spcBef>
              <a:buClr>
                <a:srgbClr val="000000"/>
              </a:buClr>
              <a:buAutoNum type="alphaLcParenR" startAt="3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Procedi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compilazione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messaggio:</a:t>
            </a:r>
            <a:endParaRPr sz="1400" dirty="0">
              <a:latin typeface="Arial MT"/>
              <a:cs typeface="Arial MT"/>
            </a:endParaRPr>
          </a:p>
          <a:p>
            <a:pPr marL="812800" lvl="1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 startAt="3"/>
              <a:tabLst>
                <a:tab pos="8128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Indica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Rinnovo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o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Riapertura</a:t>
            </a:r>
            <a:r>
              <a:rPr sz="1400" b="1" spc="-7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Questionari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relativamente</a:t>
            </a:r>
            <a:r>
              <a:rPr sz="1400" spc="-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campo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Classificazione</a:t>
            </a:r>
            <a:r>
              <a:rPr sz="1400" i="1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D0D0D"/>
                </a:solidFill>
                <a:latin typeface="Arial"/>
                <a:cs typeface="Arial"/>
              </a:rPr>
              <a:t>Messaggio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endParaRPr sz="1400" dirty="0">
              <a:latin typeface="Arial MT"/>
              <a:cs typeface="Arial MT"/>
            </a:endParaRPr>
          </a:p>
          <a:p>
            <a:pPr marL="812800" lvl="1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 startAt="3"/>
              <a:tabLst>
                <a:tab pos="8128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Indica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l’oggetto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messaggio,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necessario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possibile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allegare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un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cliccando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sul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pulsante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“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Allegati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”</a:t>
            </a:r>
            <a:endParaRPr sz="1400" dirty="0">
              <a:latin typeface="Arial MT"/>
              <a:cs typeface="Arial MT"/>
            </a:endParaRPr>
          </a:p>
          <a:p>
            <a:pPr marL="355600" lvl="1" indent="-342900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 startAt="3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Invia</a:t>
            </a:r>
            <a:r>
              <a:rPr sz="1400" b="1" spc="-4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messaggio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»,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alto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destra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procedere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l’invio.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messaggio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inviato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sarà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visibile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Messaggi</a:t>
            </a:r>
            <a:r>
              <a:rPr sz="1400" i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0D0D0D"/>
                </a:solidFill>
                <a:latin typeface="Arial"/>
                <a:cs typeface="Arial"/>
              </a:rPr>
              <a:t>Inviati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conclusione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attendere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u="sng" spc="-1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sz="1400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richiesta</a:t>
            </a:r>
            <a:r>
              <a:rPr sz="1400" u="sng" spc="-5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sz="1400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di</a:t>
            </a:r>
            <a:r>
              <a:rPr sz="1400" u="sng" spc="-3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sz="1400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Revisione</a:t>
            </a:r>
            <a:r>
              <a:rPr sz="1400" u="sng" spc="-2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sz="1400" u="sng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Questionario</a:t>
            </a:r>
            <a:r>
              <a:rPr sz="1400" u="sng" spc="-5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 </a:t>
            </a:r>
            <a:r>
              <a:rPr sz="1400" u="sng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 MT"/>
                <a:cs typeface="Arial MT"/>
                <a:hlinkClick r:id="rId8" action="ppaction://hlinksldjump"/>
              </a:rPr>
              <a:t>Generale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.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351776" y="3589020"/>
            <a:ext cx="3058795" cy="1143000"/>
            <a:chOff x="7351776" y="3589020"/>
            <a:chExt cx="3058795" cy="114300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51776" y="3589020"/>
              <a:ext cx="3058668" cy="11429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62188" y="3713988"/>
              <a:ext cx="321564" cy="321563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243990" y="122300"/>
            <a:ext cx="89509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25" dirty="0"/>
              <a:t>g)</a:t>
            </a:r>
            <a:r>
              <a:rPr dirty="0"/>
              <a:t>	</a:t>
            </a:r>
            <a:r>
              <a:rPr spc="-10" dirty="0"/>
              <a:t>Documentazione</a:t>
            </a:r>
            <a:r>
              <a:rPr spc="-40" dirty="0"/>
              <a:t> </a:t>
            </a:r>
            <a:r>
              <a:rPr dirty="0"/>
              <a:t>di</a:t>
            </a:r>
            <a:r>
              <a:rPr spc="-75" dirty="0"/>
              <a:t> </a:t>
            </a:r>
            <a:r>
              <a:rPr dirty="0"/>
              <a:t>categoria</a:t>
            </a:r>
            <a:r>
              <a:rPr spc="-50" dirty="0"/>
              <a:t> </a:t>
            </a:r>
            <a:r>
              <a:rPr dirty="0"/>
              <a:t>prossima</a:t>
            </a:r>
            <a:r>
              <a:rPr spc="-60" dirty="0"/>
              <a:t> </a:t>
            </a:r>
            <a:r>
              <a:rPr dirty="0"/>
              <a:t>alla</a:t>
            </a:r>
            <a:r>
              <a:rPr spc="-65" dirty="0"/>
              <a:t> </a:t>
            </a:r>
            <a:r>
              <a:rPr dirty="0"/>
              <a:t>scadenza</a:t>
            </a:r>
            <a:r>
              <a:rPr spc="-60" dirty="0"/>
              <a:t> </a:t>
            </a:r>
            <a:r>
              <a:rPr dirty="0"/>
              <a:t>o</a:t>
            </a:r>
            <a:r>
              <a:rPr spc="-65" dirty="0"/>
              <a:t> </a:t>
            </a:r>
            <a:r>
              <a:rPr spc="-10" dirty="0"/>
              <a:t>scaduta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41</a:t>
            </a:fld>
            <a:endParaRPr spc="-2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6560" y="2735266"/>
            <a:ext cx="5697220" cy="1790064"/>
            <a:chOff x="6356560" y="2735266"/>
            <a:chExt cx="5697220" cy="179006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6560" y="2735266"/>
              <a:ext cx="5696799" cy="178980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21195" y="2900171"/>
              <a:ext cx="5381244" cy="1473708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04751" y="4402470"/>
            <a:ext cx="5942330" cy="2169795"/>
            <a:chOff x="304751" y="4402470"/>
            <a:chExt cx="5942330" cy="216979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751" y="4402470"/>
              <a:ext cx="5942173" cy="21694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392" y="4567428"/>
              <a:ext cx="5626608" cy="185318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06268" y="2608894"/>
            <a:ext cx="5941060" cy="1661795"/>
            <a:chOff x="306268" y="2608894"/>
            <a:chExt cx="5941060" cy="166179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6268" y="2608894"/>
              <a:ext cx="5940663" cy="16615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0915" y="2773679"/>
              <a:ext cx="5625084" cy="134569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67690" y="780643"/>
            <a:ext cx="1151382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Font typeface="Arial MT"/>
              <a:buAutoNum type="alphaLcParenR" startAt="3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Dopo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aver</a:t>
            </a:r>
            <a:r>
              <a:rPr sz="1400" spc="-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ricevuto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questionari,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clicca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,</a:t>
            </a:r>
            <a:r>
              <a:rPr sz="1400" b="1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attraverso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il</a:t>
            </a:r>
            <a:r>
              <a:rPr sz="1400" b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cruscotto</a:t>
            </a:r>
            <a:r>
              <a:rPr sz="1400" b="1" spc="-4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«Richieste</a:t>
            </a:r>
            <a:r>
              <a:rPr sz="1400" b="1" spc="-6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Qualifica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sz="1400" b="1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Corso»,</a:t>
            </a:r>
            <a:r>
              <a:rPr sz="1400" b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sulla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riga</a:t>
            </a:r>
            <a:r>
              <a:rPr sz="1400" b="1" spc="-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del</a:t>
            </a:r>
            <a:r>
              <a:rPr sz="1400" b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questionario</a:t>
            </a:r>
            <a:r>
              <a:rPr sz="1400" b="1" spc="-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o</a:t>
            </a:r>
            <a:r>
              <a:rPr sz="1400" b="1" spc="-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nel</a:t>
            </a:r>
            <a:r>
              <a:rPr sz="1400" b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0D0D0D"/>
                </a:solidFill>
                <a:latin typeface="Arial"/>
                <a:cs typeface="Arial"/>
              </a:rPr>
              <a:t>link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dell’email</a:t>
            </a:r>
            <a:r>
              <a:rPr sz="1400" b="1" spc="-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che</a:t>
            </a:r>
            <a:r>
              <a:rPr sz="1400" b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riceverai</a:t>
            </a:r>
            <a:r>
              <a:rPr sz="1400" b="1" spc="-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e</a:t>
            </a:r>
            <a:r>
              <a:rPr sz="1400" b="1" spc="-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poi</a:t>
            </a:r>
            <a:r>
              <a:rPr sz="1400" b="1" spc="-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sull'icona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della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matita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accedere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maschera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modifica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(3).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Procedere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modifica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dei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documenti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(4).</a:t>
            </a:r>
            <a:endParaRPr sz="1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840"/>
              </a:spcBef>
              <a:buClr>
                <a:srgbClr val="000000"/>
              </a:buClr>
              <a:buAutoNum type="alphaLcParenR" startAt="3"/>
              <a:tabLst>
                <a:tab pos="354965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Seleziona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pulsante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Salva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confermare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modifiche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apportate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(5).</a:t>
            </a:r>
            <a:endParaRPr sz="1400">
              <a:latin typeface="Arial MT"/>
              <a:cs typeface="Arial MT"/>
            </a:endParaRPr>
          </a:p>
          <a:p>
            <a:pPr marL="355600" marR="38735" indent="-342900">
              <a:lnSpc>
                <a:spcPct val="150000"/>
              </a:lnSpc>
              <a:buClr>
                <a:srgbClr val="000000"/>
              </a:buClr>
              <a:buAutoNum type="alphaLcParenR" startAt="3"/>
              <a:tabLst>
                <a:tab pos="355600" algn="l"/>
              </a:tabLst>
            </a:pP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Aggiornati</a:t>
            </a:r>
            <a:r>
              <a:rPr sz="1400" spc="-7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documenti,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nella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sezione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«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Valutazioni</a:t>
            </a:r>
            <a:r>
              <a:rPr sz="1400" i="1" spc="-1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di</a:t>
            </a:r>
            <a:r>
              <a:rPr sz="1400" i="1" spc="-3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D0D0D"/>
                </a:solidFill>
                <a:latin typeface="Arial"/>
                <a:cs typeface="Arial"/>
              </a:rPr>
              <a:t>Categoria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»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,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all’interno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dettaglio</a:t>
            </a:r>
            <a:r>
              <a:rPr sz="1400" spc="-6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della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categoria</a:t>
            </a:r>
            <a:r>
              <a:rPr sz="1400" spc="-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campo</a:t>
            </a:r>
            <a:r>
              <a:rPr sz="1400" spc="-5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“Data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Scadenza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Documento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(Il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Primo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che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Scade)”,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viene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aggiornato,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triangolo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avviso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non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è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più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Arial MT"/>
                <a:cs typeface="Arial MT"/>
              </a:rPr>
              <a:t>visibile.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0D0D0D"/>
                </a:solidFill>
                <a:latin typeface="Arial"/>
                <a:cs typeface="Arial"/>
              </a:rPr>
              <a:t>RICORDATI</a:t>
            </a:r>
            <a:r>
              <a:rPr sz="1400" b="1" spc="2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4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inviare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(6)</a:t>
            </a:r>
            <a:r>
              <a:rPr sz="14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il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questionario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interessato</a:t>
            </a:r>
            <a:r>
              <a:rPr sz="1400" spc="-6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SEA</a:t>
            </a:r>
            <a:r>
              <a:rPr sz="1400" spc="-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per</a:t>
            </a:r>
            <a:r>
              <a:rPr sz="14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la</a:t>
            </a:r>
            <a:r>
              <a:rPr sz="14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sua</a:t>
            </a:r>
            <a:r>
              <a:rPr sz="14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0D0D0D"/>
                </a:solidFill>
                <a:latin typeface="Arial MT"/>
                <a:cs typeface="Arial MT"/>
              </a:rPr>
              <a:t>rivalutazione:</a:t>
            </a:r>
            <a:r>
              <a:rPr sz="14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clicca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pulsante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«</a:t>
            </a:r>
            <a:r>
              <a:rPr sz="1400" b="1" dirty="0">
                <a:latin typeface="Arial"/>
                <a:cs typeface="Arial"/>
              </a:rPr>
              <a:t>Invia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Form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di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Categoria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Valutatore</a:t>
            </a:r>
            <a:r>
              <a:rPr sz="1400" spc="-10" dirty="0">
                <a:latin typeface="Arial MT"/>
                <a:cs typeface="Arial MT"/>
              </a:rPr>
              <a:t>»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5212079" y="2784538"/>
            <a:ext cx="708660" cy="575945"/>
            <a:chOff x="5212079" y="2784538"/>
            <a:chExt cx="708660" cy="575945"/>
          </a:xfrm>
        </p:grpSpPr>
        <p:sp>
          <p:nvSpPr>
            <p:cNvPr id="14" name="object 14"/>
            <p:cNvSpPr/>
            <p:nvPr/>
          </p:nvSpPr>
          <p:spPr>
            <a:xfrm>
              <a:off x="5638037" y="2798826"/>
              <a:ext cx="268605" cy="190500"/>
            </a:xfrm>
            <a:custGeom>
              <a:avLst/>
              <a:gdLst/>
              <a:ahLst/>
              <a:cxnLst/>
              <a:rect l="l" t="t" r="r" b="b"/>
              <a:pathLst>
                <a:path w="268604" h="190500">
                  <a:moveTo>
                    <a:pt x="0" y="190500"/>
                  </a:moveTo>
                  <a:lnTo>
                    <a:pt x="268224" y="190500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9050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34049" y="3035046"/>
              <a:ext cx="76200" cy="325120"/>
            </a:xfrm>
            <a:custGeom>
              <a:avLst/>
              <a:gdLst/>
              <a:ahLst/>
              <a:cxnLst/>
              <a:rect l="l" t="t" r="r" b="b"/>
              <a:pathLst>
                <a:path w="76200" h="325120">
                  <a:moveTo>
                    <a:pt x="38100" y="50800"/>
                  </a:moveTo>
                  <a:lnTo>
                    <a:pt x="28575" y="57150"/>
                  </a:lnTo>
                  <a:lnTo>
                    <a:pt x="28575" y="324865"/>
                  </a:lnTo>
                  <a:lnTo>
                    <a:pt x="47625" y="324865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325120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325120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325120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325120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12079" y="2798064"/>
              <a:ext cx="284988" cy="286512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010661" y="5347715"/>
            <a:ext cx="2987675" cy="894715"/>
            <a:chOff x="3010661" y="5347715"/>
            <a:chExt cx="2987675" cy="894715"/>
          </a:xfrm>
        </p:grpSpPr>
        <p:sp>
          <p:nvSpPr>
            <p:cNvPr id="18" name="object 18"/>
            <p:cNvSpPr/>
            <p:nvPr/>
          </p:nvSpPr>
          <p:spPr>
            <a:xfrm>
              <a:off x="3347465" y="5459729"/>
              <a:ext cx="2636520" cy="768350"/>
            </a:xfrm>
            <a:custGeom>
              <a:avLst/>
              <a:gdLst/>
              <a:ahLst/>
              <a:cxnLst/>
              <a:rect l="l" t="t" r="r" b="b"/>
              <a:pathLst>
                <a:path w="2636520" h="768350">
                  <a:moveTo>
                    <a:pt x="0" y="768096"/>
                  </a:moveTo>
                  <a:lnTo>
                    <a:pt x="2636519" y="768096"/>
                  </a:lnTo>
                  <a:lnTo>
                    <a:pt x="2636519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10661" y="5906261"/>
              <a:ext cx="337820" cy="76200"/>
            </a:xfrm>
            <a:custGeom>
              <a:avLst/>
              <a:gdLst/>
              <a:ahLst/>
              <a:cxnLst/>
              <a:rect l="l" t="t" r="r" b="b"/>
              <a:pathLst>
                <a:path w="337820" h="76200">
                  <a:moveTo>
                    <a:pt x="286638" y="38100"/>
                  </a:moveTo>
                  <a:lnTo>
                    <a:pt x="261238" y="76200"/>
                  </a:lnTo>
                  <a:lnTo>
                    <a:pt x="318388" y="47625"/>
                  </a:lnTo>
                  <a:lnTo>
                    <a:pt x="286638" y="47625"/>
                  </a:lnTo>
                  <a:lnTo>
                    <a:pt x="286638" y="38100"/>
                  </a:lnTo>
                  <a:close/>
                </a:path>
                <a:path w="337820" h="76200">
                  <a:moveTo>
                    <a:pt x="280288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280288" y="47625"/>
                  </a:lnTo>
                  <a:lnTo>
                    <a:pt x="286638" y="38100"/>
                  </a:lnTo>
                  <a:lnTo>
                    <a:pt x="280288" y="28575"/>
                  </a:lnTo>
                  <a:close/>
                </a:path>
                <a:path w="337820" h="76200">
                  <a:moveTo>
                    <a:pt x="318388" y="28575"/>
                  </a:moveTo>
                  <a:lnTo>
                    <a:pt x="286638" y="28575"/>
                  </a:lnTo>
                  <a:lnTo>
                    <a:pt x="286638" y="47625"/>
                  </a:lnTo>
                  <a:lnTo>
                    <a:pt x="318388" y="47625"/>
                  </a:lnTo>
                  <a:lnTo>
                    <a:pt x="337438" y="38100"/>
                  </a:lnTo>
                  <a:lnTo>
                    <a:pt x="318388" y="28575"/>
                  </a:lnTo>
                  <a:close/>
                </a:path>
                <a:path w="337820" h="76200">
                  <a:moveTo>
                    <a:pt x="261238" y="0"/>
                  </a:moveTo>
                  <a:lnTo>
                    <a:pt x="286638" y="38100"/>
                  </a:lnTo>
                  <a:lnTo>
                    <a:pt x="286638" y="28575"/>
                  </a:lnTo>
                  <a:lnTo>
                    <a:pt x="318388" y="28575"/>
                  </a:lnTo>
                  <a:lnTo>
                    <a:pt x="26123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1903" y="5347715"/>
              <a:ext cx="272795" cy="272796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5623750" y="4553902"/>
            <a:ext cx="487680" cy="624205"/>
            <a:chOff x="5623750" y="4553902"/>
            <a:chExt cx="487680" cy="624205"/>
          </a:xfrm>
        </p:grpSpPr>
        <p:sp>
          <p:nvSpPr>
            <p:cNvPr id="22" name="object 22"/>
            <p:cNvSpPr/>
            <p:nvPr/>
          </p:nvSpPr>
          <p:spPr>
            <a:xfrm>
              <a:off x="5638038" y="4568190"/>
              <a:ext cx="459105" cy="285115"/>
            </a:xfrm>
            <a:custGeom>
              <a:avLst/>
              <a:gdLst/>
              <a:ahLst/>
              <a:cxnLst/>
              <a:rect l="l" t="t" r="r" b="b"/>
              <a:pathLst>
                <a:path w="459104" h="285114">
                  <a:moveTo>
                    <a:pt x="0" y="284988"/>
                  </a:moveTo>
                  <a:lnTo>
                    <a:pt x="458724" y="284988"/>
                  </a:lnTo>
                  <a:lnTo>
                    <a:pt x="458724" y="0"/>
                  </a:lnTo>
                  <a:lnTo>
                    <a:pt x="0" y="0"/>
                  </a:lnTo>
                  <a:lnTo>
                    <a:pt x="0" y="284988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93486" y="4853178"/>
              <a:ext cx="76200" cy="325120"/>
            </a:xfrm>
            <a:custGeom>
              <a:avLst/>
              <a:gdLst/>
              <a:ahLst/>
              <a:cxnLst/>
              <a:rect l="l" t="t" r="r" b="b"/>
              <a:pathLst>
                <a:path w="76200" h="325120">
                  <a:moveTo>
                    <a:pt x="38100" y="50800"/>
                  </a:moveTo>
                  <a:lnTo>
                    <a:pt x="28575" y="57150"/>
                  </a:lnTo>
                  <a:lnTo>
                    <a:pt x="28575" y="324866"/>
                  </a:lnTo>
                  <a:lnTo>
                    <a:pt x="47625" y="324866"/>
                  </a:lnTo>
                  <a:lnTo>
                    <a:pt x="47625" y="57150"/>
                  </a:lnTo>
                  <a:lnTo>
                    <a:pt x="38100" y="50800"/>
                  </a:lnTo>
                  <a:close/>
                </a:path>
                <a:path w="76200" h="325120">
                  <a:moveTo>
                    <a:pt x="38100" y="0"/>
                  </a:moveTo>
                  <a:lnTo>
                    <a:pt x="0" y="76200"/>
                  </a:lnTo>
                  <a:lnTo>
                    <a:pt x="28575" y="57150"/>
                  </a:lnTo>
                  <a:lnTo>
                    <a:pt x="28575" y="50800"/>
                  </a:lnTo>
                  <a:lnTo>
                    <a:pt x="63500" y="50800"/>
                  </a:lnTo>
                  <a:lnTo>
                    <a:pt x="38100" y="0"/>
                  </a:lnTo>
                  <a:close/>
                </a:path>
                <a:path w="76200" h="325120">
                  <a:moveTo>
                    <a:pt x="63500" y="50800"/>
                  </a:moveTo>
                  <a:lnTo>
                    <a:pt x="47625" y="50800"/>
                  </a:lnTo>
                  <a:lnTo>
                    <a:pt x="47625" y="57150"/>
                  </a:lnTo>
                  <a:lnTo>
                    <a:pt x="76200" y="76200"/>
                  </a:lnTo>
                  <a:lnTo>
                    <a:pt x="63500" y="50800"/>
                  </a:lnTo>
                  <a:close/>
                </a:path>
                <a:path w="76200" h="325120">
                  <a:moveTo>
                    <a:pt x="38100" y="50800"/>
                  </a:moveTo>
                  <a:lnTo>
                    <a:pt x="28575" y="50800"/>
                  </a:lnTo>
                  <a:lnTo>
                    <a:pt x="28575" y="57150"/>
                  </a:lnTo>
                  <a:lnTo>
                    <a:pt x="38100" y="50800"/>
                  </a:lnTo>
                  <a:close/>
                </a:path>
                <a:path w="76200" h="325120">
                  <a:moveTo>
                    <a:pt x="47625" y="50800"/>
                  </a:moveTo>
                  <a:lnTo>
                    <a:pt x="38100" y="50800"/>
                  </a:lnTo>
                  <a:lnTo>
                    <a:pt x="47625" y="57150"/>
                  </a:lnTo>
                  <a:lnTo>
                    <a:pt x="47625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9778174" y="3714178"/>
            <a:ext cx="1016000" cy="670560"/>
            <a:chOff x="9778174" y="3714178"/>
            <a:chExt cx="1016000" cy="670560"/>
          </a:xfrm>
        </p:grpSpPr>
        <p:sp>
          <p:nvSpPr>
            <p:cNvPr id="25" name="object 25"/>
            <p:cNvSpPr/>
            <p:nvPr/>
          </p:nvSpPr>
          <p:spPr>
            <a:xfrm>
              <a:off x="9792461" y="3728465"/>
              <a:ext cx="635635" cy="641985"/>
            </a:xfrm>
            <a:custGeom>
              <a:avLst/>
              <a:gdLst/>
              <a:ahLst/>
              <a:cxnLst/>
              <a:rect l="l" t="t" r="r" b="b"/>
              <a:pathLst>
                <a:path w="635634" h="641985">
                  <a:moveTo>
                    <a:pt x="0" y="641604"/>
                  </a:moveTo>
                  <a:lnTo>
                    <a:pt x="635507" y="641604"/>
                  </a:lnTo>
                  <a:lnTo>
                    <a:pt x="635507" y="0"/>
                  </a:lnTo>
                  <a:lnTo>
                    <a:pt x="0" y="0"/>
                  </a:lnTo>
                  <a:lnTo>
                    <a:pt x="0" y="64160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427969" y="4002785"/>
              <a:ext cx="366395" cy="76200"/>
            </a:xfrm>
            <a:custGeom>
              <a:avLst/>
              <a:gdLst/>
              <a:ahLst/>
              <a:cxnLst/>
              <a:rect l="l" t="t" r="r" b="b"/>
              <a:pathLst>
                <a:path w="36639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57150" y="47625"/>
                  </a:lnTo>
                  <a:lnTo>
                    <a:pt x="50800" y="47625"/>
                  </a:lnTo>
                  <a:lnTo>
                    <a:pt x="50800" y="28575"/>
                  </a:lnTo>
                  <a:lnTo>
                    <a:pt x="57150" y="28575"/>
                  </a:lnTo>
                  <a:lnTo>
                    <a:pt x="76200" y="0"/>
                  </a:lnTo>
                  <a:close/>
                </a:path>
                <a:path w="366395" h="76200">
                  <a:moveTo>
                    <a:pt x="50800" y="38100"/>
                  </a:moveTo>
                  <a:lnTo>
                    <a:pt x="50800" y="47625"/>
                  </a:lnTo>
                  <a:lnTo>
                    <a:pt x="57150" y="47625"/>
                  </a:lnTo>
                  <a:lnTo>
                    <a:pt x="50800" y="38100"/>
                  </a:lnTo>
                  <a:close/>
                </a:path>
                <a:path w="366395" h="76200">
                  <a:moveTo>
                    <a:pt x="366013" y="28575"/>
                  </a:moveTo>
                  <a:lnTo>
                    <a:pt x="57150" y="28575"/>
                  </a:lnTo>
                  <a:lnTo>
                    <a:pt x="50800" y="38100"/>
                  </a:lnTo>
                  <a:lnTo>
                    <a:pt x="57150" y="47625"/>
                  </a:lnTo>
                  <a:lnTo>
                    <a:pt x="366013" y="47625"/>
                  </a:lnTo>
                  <a:lnTo>
                    <a:pt x="366013" y="28575"/>
                  </a:lnTo>
                  <a:close/>
                </a:path>
                <a:path w="366395" h="76200">
                  <a:moveTo>
                    <a:pt x="57150" y="28575"/>
                  </a:moveTo>
                  <a:lnTo>
                    <a:pt x="50800" y="28575"/>
                  </a:lnTo>
                  <a:lnTo>
                    <a:pt x="50800" y="38100"/>
                  </a:lnTo>
                  <a:lnTo>
                    <a:pt x="57150" y="285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39284" y="4564379"/>
            <a:ext cx="272796" cy="272795"/>
          </a:xfrm>
          <a:prstGeom prst="rect">
            <a:avLst/>
          </a:prstGeom>
        </p:spPr>
      </p:pic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235151" y="177165"/>
            <a:ext cx="89668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pc="-25" dirty="0"/>
              <a:t>g)</a:t>
            </a:r>
            <a:r>
              <a:rPr dirty="0"/>
              <a:t>	Documentazione</a:t>
            </a:r>
            <a:r>
              <a:rPr spc="-35" dirty="0"/>
              <a:t> </a:t>
            </a:r>
            <a:r>
              <a:rPr dirty="0"/>
              <a:t>di</a:t>
            </a:r>
            <a:r>
              <a:rPr spc="-75" dirty="0"/>
              <a:t> </a:t>
            </a:r>
            <a:r>
              <a:rPr dirty="0"/>
              <a:t>categoria</a:t>
            </a:r>
            <a:r>
              <a:rPr spc="-45" dirty="0"/>
              <a:t> </a:t>
            </a:r>
            <a:r>
              <a:rPr dirty="0"/>
              <a:t>prossima</a:t>
            </a:r>
            <a:r>
              <a:rPr spc="-60" dirty="0"/>
              <a:t> </a:t>
            </a:r>
            <a:r>
              <a:rPr dirty="0"/>
              <a:t>alla</a:t>
            </a:r>
            <a:r>
              <a:rPr spc="-70" dirty="0"/>
              <a:t> </a:t>
            </a:r>
            <a:r>
              <a:rPr dirty="0"/>
              <a:t>scadenza</a:t>
            </a:r>
            <a:r>
              <a:rPr spc="-55" dirty="0"/>
              <a:t> </a:t>
            </a:r>
            <a:r>
              <a:rPr dirty="0"/>
              <a:t>o</a:t>
            </a:r>
            <a:r>
              <a:rPr spc="-60" dirty="0"/>
              <a:t> </a:t>
            </a:r>
            <a:r>
              <a:rPr spc="-10" dirty="0"/>
              <a:t>scaduta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6240779" y="4905805"/>
            <a:ext cx="5951220" cy="1952625"/>
            <a:chOff x="6240779" y="4905805"/>
            <a:chExt cx="5951220" cy="1952625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40779" y="4905805"/>
              <a:ext cx="5951220" cy="195219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32803" y="5097777"/>
              <a:ext cx="5593080" cy="169316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1054333" y="5074158"/>
              <a:ext cx="932815" cy="260985"/>
            </a:xfrm>
            <a:custGeom>
              <a:avLst/>
              <a:gdLst/>
              <a:ahLst/>
              <a:cxnLst/>
              <a:rect l="l" t="t" r="r" b="b"/>
              <a:pathLst>
                <a:path w="932815" h="260985">
                  <a:moveTo>
                    <a:pt x="0" y="260604"/>
                  </a:moveTo>
                  <a:lnTo>
                    <a:pt x="932687" y="260604"/>
                  </a:lnTo>
                  <a:lnTo>
                    <a:pt x="932687" y="0"/>
                  </a:lnTo>
                  <a:lnTo>
                    <a:pt x="0" y="0"/>
                  </a:lnTo>
                  <a:lnTo>
                    <a:pt x="0" y="260604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83823" y="5158740"/>
              <a:ext cx="269748" cy="269748"/>
            </a:xfrm>
            <a:prstGeom prst="rect">
              <a:avLst/>
            </a:prstGeom>
          </p:spPr>
        </p:pic>
      </p:grp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4237" y="1277065"/>
            <a:ext cx="11130280" cy="4799330"/>
            <a:chOff x="524237" y="1277065"/>
            <a:chExt cx="11130280" cy="4799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237" y="1277065"/>
              <a:ext cx="11129809" cy="479909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848" y="1441742"/>
              <a:ext cx="10814304" cy="448356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95"/>
              </a:spcBef>
            </a:pPr>
            <a:r>
              <a:rPr dirty="0"/>
              <a:t>Home</a:t>
            </a:r>
            <a:r>
              <a:rPr spc="-80" dirty="0"/>
              <a:t> </a:t>
            </a:r>
            <a:r>
              <a:rPr dirty="0"/>
              <a:t>Page-</a:t>
            </a:r>
            <a:r>
              <a:rPr spc="-75" dirty="0"/>
              <a:t> </a:t>
            </a:r>
            <a:r>
              <a:rPr dirty="0"/>
              <a:t>Portale</a:t>
            </a:r>
            <a:r>
              <a:rPr spc="-70" dirty="0"/>
              <a:t> </a:t>
            </a:r>
            <a:r>
              <a:rPr spc="-10" dirty="0"/>
              <a:t>Fornitori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537714" y="5165090"/>
            <a:ext cx="2078355" cy="1158240"/>
            <a:chOff x="2537714" y="5165090"/>
            <a:chExt cx="2078355" cy="1158240"/>
          </a:xfrm>
        </p:grpSpPr>
        <p:sp>
          <p:nvSpPr>
            <p:cNvPr id="8" name="object 8"/>
            <p:cNvSpPr/>
            <p:nvPr/>
          </p:nvSpPr>
          <p:spPr>
            <a:xfrm>
              <a:off x="2550414" y="5177790"/>
              <a:ext cx="2052955" cy="1132840"/>
            </a:xfrm>
            <a:custGeom>
              <a:avLst/>
              <a:gdLst/>
              <a:ahLst/>
              <a:cxnLst/>
              <a:rect l="l" t="t" r="r" b="b"/>
              <a:pathLst>
                <a:path w="2052954" h="1132839">
                  <a:moveTo>
                    <a:pt x="1026413" y="0"/>
                  </a:moveTo>
                  <a:lnTo>
                    <a:pt x="743331" y="181483"/>
                  </a:lnTo>
                  <a:lnTo>
                    <a:pt x="884936" y="181483"/>
                  </a:lnTo>
                  <a:lnTo>
                    <a:pt x="884936" y="295021"/>
                  </a:lnTo>
                  <a:lnTo>
                    <a:pt x="0" y="295021"/>
                  </a:lnTo>
                  <a:lnTo>
                    <a:pt x="0" y="1132332"/>
                  </a:lnTo>
                  <a:lnTo>
                    <a:pt x="2052827" y="1132332"/>
                  </a:lnTo>
                  <a:lnTo>
                    <a:pt x="2052827" y="295021"/>
                  </a:lnTo>
                  <a:lnTo>
                    <a:pt x="1167891" y="295021"/>
                  </a:lnTo>
                  <a:lnTo>
                    <a:pt x="1167891" y="181483"/>
                  </a:lnTo>
                  <a:lnTo>
                    <a:pt x="1309497" y="181483"/>
                  </a:lnTo>
                  <a:lnTo>
                    <a:pt x="1026413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50414" y="5177790"/>
              <a:ext cx="2052955" cy="1132840"/>
            </a:xfrm>
            <a:custGeom>
              <a:avLst/>
              <a:gdLst/>
              <a:ahLst/>
              <a:cxnLst/>
              <a:rect l="l" t="t" r="r" b="b"/>
              <a:pathLst>
                <a:path w="2052954" h="1132839">
                  <a:moveTo>
                    <a:pt x="0" y="1132332"/>
                  </a:moveTo>
                  <a:lnTo>
                    <a:pt x="0" y="295021"/>
                  </a:lnTo>
                  <a:lnTo>
                    <a:pt x="884936" y="295021"/>
                  </a:lnTo>
                  <a:lnTo>
                    <a:pt x="884936" y="181483"/>
                  </a:lnTo>
                  <a:lnTo>
                    <a:pt x="743331" y="181483"/>
                  </a:lnTo>
                  <a:lnTo>
                    <a:pt x="1026413" y="0"/>
                  </a:lnTo>
                  <a:lnTo>
                    <a:pt x="1309497" y="181483"/>
                  </a:lnTo>
                  <a:lnTo>
                    <a:pt x="1167891" y="181483"/>
                  </a:lnTo>
                  <a:lnTo>
                    <a:pt x="1167891" y="295021"/>
                  </a:lnTo>
                  <a:lnTo>
                    <a:pt x="2052827" y="295021"/>
                  </a:lnTo>
                  <a:lnTo>
                    <a:pt x="2052827" y="1132332"/>
                  </a:lnTo>
                  <a:lnTo>
                    <a:pt x="0" y="1132332"/>
                  </a:lnTo>
                  <a:close/>
                </a:path>
              </a:pathLst>
            </a:custGeom>
            <a:ln w="25400">
              <a:solidFill>
                <a:srgbClr val="4E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700020" y="5508752"/>
            <a:ext cx="1752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«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Messaggi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nuovi..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»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elenco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dei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messaggi</a:t>
            </a:r>
            <a:r>
              <a:rPr sz="12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non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letti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ricevuti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nell'arco</a:t>
            </a:r>
            <a:r>
              <a:rPr sz="1200" spc="-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degli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ultimi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30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giorni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744709" y="832358"/>
            <a:ext cx="2078355" cy="1555750"/>
            <a:chOff x="9744709" y="832358"/>
            <a:chExt cx="2078355" cy="1555750"/>
          </a:xfrm>
        </p:grpSpPr>
        <p:sp>
          <p:nvSpPr>
            <p:cNvPr id="12" name="object 12"/>
            <p:cNvSpPr/>
            <p:nvPr/>
          </p:nvSpPr>
          <p:spPr>
            <a:xfrm>
              <a:off x="9757409" y="845058"/>
              <a:ext cx="2052955" cy="1530350"/>
            </a:xfrm>
            <a:custGeom>
              <a:avLst/>
              <a:gdLst/>
              <a:ahLst/>
              <a:cxnLst/>
              <a:rect l="l" t="t" r="r" b="b"/>
              <a:pathLst>
                <a:path w="2052954" h="1530350">
                  <a:moveTo>
                    <a:pt x="2052828" y="0"/>
                  </a:moveTo>
                  <a:lnTo>
                    <a:pt x="0" y="0"/>
                  </a:lnTo>
                  <a:lnTo>
                    <a:pt x="0" y="1131442"/>
                  </a:lnTo>
                  <a:lnTo>
                    <a:pt x="835151" y="1131442"/>
                  </a:lnTo>
                  <a:lnTo>
                    <a:pt x="835151" y="1284731"/>
                  </a:lnTo>
                  <a:lnTo>
                    <a:pt x="643890" y="1284731"/>
                  </a:lnTo>
                  <a:lnTo>
                    <a:pt x="1026414" y="1530095"/>
                  </a:lnTo>
                  <a:lnTo>
                    <a:pt x="1408938" y="1284731"/>
                  </a:lnTo>
                  <a:lnTo>
                    <a:pt x="1217676" y="1284731"/>
                  </a:lnTo>
                  <a:lnTo>
                    <a:pt x="1217676" y="1131442"/>
                  </a:lnTo>
                  <a:lnTo>
                    <a:pt x="2052828" y="1131442"/>
                  </a:lnTo>
                  <a:lnTo>
                    <a:pt x="2052828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57409" y="845058"/>
              <a:ext cx="2052955" cy="1530350"/>
            </a:xfrm>
            <a:custGeom>
              <a:avLst/>
              <a:gdLst/>
              <a:ahLst/>
              <a:cxnLst/>
              <a:rect l="l" t="t" r="r" b="b"/>
              <a:pathLst>
                <a:path w="2052954" h="1530350">
                  <a:moveTo>
                    <a:pt x="2052828" y="0"/>
                  </a:moveTo>
                  <a:lnTo>
                    <a:pt x="2052828" y="1131442"/>
                  </a:lnTo>
                  <a:lnTo>
                    <a:pt x="1217676" y="1131442"/>
                  </a:lnTo>
                  <a:lnTo>
                    <a:pt x="1217676" y="1284731"/>
                  </a:lnTo>
                  <a:lnTo>
                    <a:pt x="1408938" y="1284731"/>
                  </a:lnTo>
                  <a:lnTo>
                    <a:pt x="1026414" y="1530095"/>
                  </a:lnTo>
                  <a:lnTo>
                    <a:pt x="643890" y="1284731"/>
                  </a:lnTo>
                  <a:lnTo>
                    <a:pt x="835151" y="1284731"/>
                  </a:lnTo>
                  <a:lnTo>
                    <a:pt x="835151" y="1131442"/>
                  </a:lnTo>
                  <a:lnTo>
                    <a:pt x="0" y="1131442"/>
                  </a:lnTo>
                  <a:lnTo>
                    <a:pt x="0" y="0"/>
                  </a:lnTo>
                  <a:lnTo>
                    <a:pt x="2052828" y="0"/>
                  </a:lnTo>
                  <a:close/>
                </a:path>
              </a:pathLst>
            </a:custGeom>
            <a:ln w="25399">
              <a:solidFill>
                <a:srgbClr val="4E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828021" y="875538"/>
            <a:ext cx="1062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95655" algn="l"/>
              </a:tabLst>
            </a:pP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«Accesso presenta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una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collegamenti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81106" y="875538"/>
            <a:ext cx="843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2729" algn="r">
              <a:lnSpc>
                <a:spcPct val="100000"/>
              </a:lnSpc>
              <a:spcBef>
                <a:spcPts val="100"/>
              </a:spcBef>
              <a:tabLst>
                <a:tab pos="532130" algn="l"/>
                <a:tab pos="582295" algn="l"/>
              </a:tabLst>
            </a:pP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Rapido» serie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di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rapidi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		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che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28021" y="1424178"/>
            <a:ext cx="18948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consentono</a:t>
            </a:r>
            <a:r>
              <a:rPr sz="12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2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accedere</a:t>
            </a:r>
            <a:r>
              <a:rPr sz="1200" spc="3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28021" y="1607058"/>
            <a:ext cx="18948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8180" algn="l"/>
                <a:tab pos="1562100" algn="l"/>
              </a:tabLst>
            </a:pP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pagine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specifiche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	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della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28021" y="1789938"/>
            <a:ext cx="15887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piattaforma</a:t>
            </a:r>
            <a:r>
              <a:rPr sz="1200" spc="-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con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un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clic.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44794" y="1147825"/>
            <a:ext cx="2078355" cy="1240155"/>
            <a:chOff x="5844794" y="1147825"/>
            <a:chExt cx="2078355" cy="1240155"/>
          </a:xfrm>
        </p:grpSpPr>
        <p:sp>
          <p:nvSpPr>
            <p:cNvPr id="20" name="object 20"/>
            <p:cNvSpPr/>
            <p:nvPr/>
          </p:nvSpPr>
          <p:spPr>
            <a:xfrm>
              <a:off x="5857494" y="1160525"/>
              <a:ext cx="2052955" cy="1214755"/>
            </a:xfrm>
            <a:custGeom>
              <a:avLst/>
              <a:gdLst/>
              <a:ahLst/>
              <a:cxnLst/>
              <a:rect l="l" t="t" r="r" b="b"/>
              <a:pathLst>
                <a:path w="2052954" h="1214755">
                  <a:moveTo>
                    <a:pt x="2052827" y="0"/>
                  </a:moveTo>
                  <a:lnTo>
                    <a:pt x="0" y="0"/>
                  </a:lnTo>
                  <a:lnTo>
                    <a:pt x="0" y="898144"/>
                  </a:lnTo>
                  <a:lnTo>
                    <a:pt x="874522" y="898144"/>
                  </a:lnTo>
                  <a:lnTo>
                    <a:pt x="874522" y="1019937"/>
                  </a:lnTo>
                  <a:lnTo>
                    <a:pt x="722756" y="1019937"/>
                  </a:lnTo>
                  <a:lnTo>
                    <a:pt x="1026413" y="1214627"/>
                  </a:lnTo>
                  <a:lnTo>
                    <a:pt x="1330071" y="1019937"/>
                  </a:lnTo>
                  <a:lnTo>
                    <a:pt x="1178305" y="1019937"/>
                  </a:lnTo>
                  <a:lnTo>
                    <a:pt x="1178305" y="898144"/>
                  </a:lnTo>
                  <a:lnTo>
                    <a:pt x="2052827" y="898144"/>
                  </a:lnTo>
                  <a:lnTo>
                    <a:pt x="2052827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57494" y="1160525"/>
              <a:ext cx="2052955" cy="1214755"/>
            </a:xfrm>
            <a:custGeom>
              <a:avLst/>
              <a:gdLst/>
              <a:ahLst/>
              <a:cxnLst/>
              <a:rect l="l" t="t" r="r" b="b"/>
              <a:pathLst>
                <a:path w="2052954" h="1214755">
                  <a:moveTo>
                    <a:pt x="2052827" y="0"/>
                  </a:moveTo>
                  <a:lnTo>
                    <a:pt x="2052827" y="898144"/>
                  </a:lnTo>
                  <a:lnTo>
                    <a:pt x="1178305" y="898144"/>
                  </a:lnTo>
                  <a:lnTo>
                    <a:pt x="1178305" y="1019937"/>
                  </a:lnTo>
                  <a:lnTo>
                    <a:pt x="1330071" y="1019937"/>
                  </a:lnTo>
                  <a:lnTo>
                    <a:pt x="1026413" y="1214627"/>
                  </a:lnTo>
                  <a:lnTo>
                    <a:pt x="722756" y="1019937"/>
                  </a:lnTo>
                  <a:lnTo>
                    <a:pt x="874522" y="1019937"/>
                  </a:lnTo>
                  <a:lnTo>
                    <a:pt x="874522" y="898144"/>
                  </a:lnTo>
                  <a:lnTo>
                    <a:pt x="0" y="898144"/>
                  </a:lnTo>
                  <a:lnTo>
                    <a:pt x="0" y="0"/>
                  </a:lnTo>
                  <a:lnTo>
                    <a:pt x="2052827" y="0"/>
                  </a:lnTo>
                  <a:close/>
                </a:path>
              </a:pathLst>
            </a:custGeom>
            <a:ln w="25400">
              <a:solidFill>
                <a:srgbClr val="4E5E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3" name="object 23"/>
          <p:cNvSpPr/>
          <p:nvPr/>
        </p:nvSpPr>
        <p:spPr>
          <a:xfrm>
            <a:off x="732281" y="2044445"/>
            <a:ext cx="3429000" cy="2082164"/>
          </a:xfrm>
          <a:custGeom>
            <a:avLst/>
            <a:gdLst/>
            <a:ahLst/>
            <a:cxnLst/>
            <a:rect l="l" t="t" r="r" b="b"/>
            <a:pathLst>
              <a:path w="3429000" h="2082164">
                <a:moveTo>
                  <a:pt x="0" y="2081783"/>
                </a:moveTo>
                <a:lnTo>
                  <a:pt x="3429000" y="2081783"/>
                </a:lnTo>
                <a:lnTo>
                  <a:pt x="3429000" y="0"/>
                </a:lnTo>
                <a:lnTo>
                  <a:pt x="0" y="0"/>
                </a:lnTo>
                <a:lnTo>
                  <a:pt x="0" y="208178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936360" y="1226058"/>
            <a:ext cx="18948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«RdI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attesa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risposta»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elenco</a:t>
            </a:r>
            <a:r>
              <a:rPr sz="1200" spc="4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2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richieste</a:t>
            </a:r>
            <a:r>
              <a:rPr sz="1200" spc="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attesa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una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risposta</a:t>
            </a:r>
            <a:endParaRPr sz="1200" dirty="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844794" y="5126990"/>
            <a:ext cx="2078355" cy="1158240"/>
            <a:chOff x="5844794" y="5126990"/>
            <a:chExt cx="2078355" cy="1158240"/>
          </a:xfrm>
        </p:grpSpPr>
        <p:sp>
          <p:nvSpPr>
            <p:cNvPr id="28" name="object 28"/>
            <p:cNvSpPr/>
            <p:nvPr/>
          </p:nvSpPr>
          <p:spPr>
            <a:xfrm>
              <a:off x="5857494" y="5139690"/>
              <a:ext cx="2052955" cy="1132840"/>
            </a:xfrm>
            <a:custGeom>
              <a:avLst/>
              <a:gdLst/>
              <a:ahLst/>
              <a:cxnLst/>
              <a:rect l="l" t="t" r="r" b="b"/>
              <a:pathLst>
                <a:path w="2052954" h="1132839">
                  <a:moveTo>
                    <a:pt x="1026413" y="0"/>
                  </a:moveTo>
                  <a:lnTo>
                    <a:pt x="743330" y="181483"/>
                  </a:lnTo>
                  <a:lnTo>
                    <a:pt x="884935" y="181483"/>
                  </a:lnTo>
                  <a:lnTo>
                    <a:pt x="884935" y="295021"/>
                  </a:lnTo>
                  <a:lnTo>
                    <a:pt x="0" y="295021"/>
                  </a:lnTo>
                  <a:lnTo>
                    <a:pt x="0" y="1132332"/>
                  </a:lnTo>
                  <a:lnTo>
                    <a:pt x="2052827" y="1132332"/>
                  </a:lnTo>
                  <a:lnTo>
                    <a:pt x="2052827" y="295021"/>
                  </a:lnTo>
                  <a:lnTo>
                    <a:pt x="1167891" y="295021"/>
                  </a:lnTo>
                  <a:lnTo>
                    <a:pt x="1167891" y="181483"/>
                  </a:lnTo>
                  <a:lnTo>
                    <a:pt x="1309497" y="181483"/>
                  </a:lnTo>
                  <a:lnTo>
                    <a:pt x="1026413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57494" y="5139690"/>
              <a:ext cx="2052955" cy="1132840"/>
            </a:xfrm>
            <a:custGeom>
              <a:avLst/>
              <a:gdLst/>
              <a:ahLst/>
              <a:cxnLst/>
              <a:rect l="l" t="t" r="r" b="b"/>
              <a:pathLst>
                <a:path w="2052954" h="1132839">
                  <a:moveTo>
                    <a:pt x="0" y="1132332"/>
                  </a:moveTo>
                  <a:lnTo>
                    <a:pt x="0" y="295021"/>
                  </a:lnTo>
                  <a:lnTo>
                    <a:pt x="884935" y="295021"/>
                  </a:lnTo>
                  <a:lnTo>
                    <a:pt x="884935" y="181483"/>
                  </a:lnTo>
                  <a:lnTo>
                    <a:pt x="743330" y="181483"/>
                  </a:lnTo>
                  <a:lnTo>
                    <a:pt x="1026413" y="0"/>
                  </a:lnTo>
                  <a:lnTo>
                    <a:pt x="1309497" y="181483"/>
                  </a:lnTo>
                  <a:lnTo>
                    <a:pt x="1167891" y="181483"/>
                  </a:lnTo>
                  <a:lnTo>
                    <a:pt x="1167891" y="295021"/>
                  </a:lnTo>
                  <a:lnTo>
                    <a:pt x="2052827" y="295021"/>
                  </a:lnTo>
                  <a:lnTo>
                    <a:pt x="2052827" y="1132332"/>
                  </a:lnTo>
                  <a:lnTo>
                    <a:pt x="0" y="1132332"/>
                  </a:lnTo>
                  <a:close/>
                </a:path>
              </a:pathLst>
            </a:custGeom>
            <a:ln w="25400">
              <a:solidFill>
                <a:srgbClr val="4E5E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952490" y="5470652"/>
            <a:ext cx="18611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«RdO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attesa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risposta»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elenco</a:t>
            </a:r>
            <a:r>
              <a:rPr sz="12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2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richiesta</a:t>
            </a:r>
            <a:r>
              <a:rPr sz="12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d’offerta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in</a:t>
            </a:r>
            <a:r>
              <a:rPr sz="12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attesa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una</a:t>
            </a:r>
            <a:r>
              <a:rPr sz="12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 MT"/>
                <a:cs typeface="Arial MT"/>
              </a:rPr>
              <a:t>risposta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grpSp>
        <p:nvGrpSpPr>
          <p:cNvPr id="37" name="object 19">
            <a:extLst>
              <a:ext uri="{FF2B5EF4-FFF2-40B4-BE49-F238E27FC236}">
                <a16:creationId xmlns:a16="http://schemas.microsoft.com/office/drawing/2014/main" id="{BFC12366-F356-7375-7461-457AE9BA7F96}"/>
              </a:ext>
            </a:extLst>
          </p:cNvPr>
          <p:cNvGrpSpPr/>
          <p:nvPr/>
        </p:nvGrpSpPr>
        <p:grpSpPr>
          <a:xfrm>
            <a:off x="2351656" y="845058"/>
            <a:ext cx="2372744" cy="1369939"/>
            <a:chOff x="5844794" y="1147825"/>
            <a:chExt cx="2078355" cy="1240155"/>
          </a:xfrm>
        </p:grpSpPr>
        <p:sp>
          <p:nvSpPr>
            <p:cNvPr id="38" name="object 20">
              <a:extLst>
                <a:ext uri="{FF2B5EF4-FFF2-40B4-BE49-F238E27FC236}">
                  <a16:creationId xmlns:a16="http://schemas.microsoft.com/office/drawing/2014/main" id="{23F26B85-2B17-7DF0-E56C-652DC69BCE41}"/>
                </a:ext>
              </a:extLst>
            </p:cNvPr>
            <p:cNvSpPr/>
            <p:nvPr/>
          </p:nvSpPr>
          <p:spPr>
            <a:xfrm>
              <a:off x="5857494" y="1160525"/>
              <a:ext cx="2052955" cy="1214755"/>
            </a:xfrm>
            <a:custGeom>
              <a:avLst/>
              <a:gdLst/>
              <a:ahLst/>
              <a:cxnLst/>
              <a:rect l="l" t="t" r="r" b="b"/>
              <a:pathLst>
                <a:path w="2052954" h="1214755">
                  <a:moveTo>
                    <a:pt x="2052827" y="0"/>
                  </a:moveTo>
                  <a:lnTo>
                    <a:pt x="0" y="0"/>
                  </a:lnTo>
                  <a:lnTo>
                    <a:pt x="0" y="898144"/>
                  </a:lnTo>
                  <a:lnTo>
                    <a:pt x="874522" y="898144"/>
                  </a:lnTo>
                  <a:lnTo>
                    <a:pt x="874522" y="1019937"/>
                  </a:lnTo>
                  <a:lnTo>
                    <a:pt x="722756" y="1019937"/>
                  </a:lnTo>
                  <a:lnTo>
                    <a:pt x="1026413" y="1214627"/>
                  </a:lnTo>
                  <a:lnTo>
                    <a:pt x="1330071" y="1019937"/>
                  </a:lnTo>
                  <a:lnTo>
                    <a:pt x="1178305" y="1019937"/>
                  </a:lnTo>
                  <a:lnTo>
                    <a:pt x="1178305" y="898144"/>
                  </a:lnTo>
                  <a:lnTo>
                    <a:pt x="2052827" y="898144"/>
                  </a:lnTo>
                  <a:lnTo>
                    <a:pt x="2052827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 anchor="ctr"/>
            <a:lstStyle/>
            <a:p>
              <a:pPr algn="just"/>
              <a:endParaRPr lang="it-IT" sz="1200" dirty="0">
                <a:latin typeface="Arial MT"/>
              </a:endParaRPr>
            </a:p>
          </p:txBody>
        </p:sp>
        <p:sp>
          <p:nvSpPr>
            <p:cNvPr id="39" name="object 21">
              <a:extLst>
                <a:ext uri="{FF2B5EF4-FFF2-40B4-BE49-F238E27FC236}">
                  <a16:creationId xmlns:a16="http://schemas.microsoft.com/office/drawing/2014/main" id="{1BB27206-F272-9D50-CBAB-F3E04B070F30}"/>
                </a:ext>
              </a:extLst>
            </p:cNvPr>
            <p:cNvSpPr/>
            <p:nvPr/>
          </p:nvSpPr>
          <p:spPr>
            <a:xfrm>
              <a:off x="5857494" y="1160525"/>
              <a:ext cx="2052955" cy="1214755"/>
            </a:xfrm>
            <a:custGeom>
              <a:avLst/>
              <a:gdLst/>
              <a:ahLst/>
              <a:cxnLst/>
              <a:rect l="l" t="t" r="r" b="b"/>
              <a:pathLst>
                <a:path w="2052954" h="1214755">
                  <a:moveTo>
                    <a:pt x="2052827" y="0"/>
                  </a:moveTo>
                  <a:lnTo>
                    <a:pt x="2052827" y="898144"/>
                  </a:lnTo>
                  <a:lnTo>
                    <a:pt x="1178305" y="898144"/>
                  </a:lnTo>
                  <a:lnTo>
                    <a:pt x="1178305" y="1019937"/>
                  </a:lnTo>
                  <a:lnTo>
                    <a:pt x="1330071" y="1019937"/>
                  </a:lnTo>
                  <a:lnTo>
                    <a:pt x="1026413" y="1214627"/>
                  </a:lnTo>
                  <a:lnTo>
                    <a:pt x="722756" y="1019937"/>
                  </a:lnTo>
                  <a:lnTo>
                    <a:pt x="874522" y="1019937"/>
                  </a:lnTo>
                  <a:lnTo>
                    <a:pt x="874522" y="898144"/>
                  </a:lnTo>
                  <a:lnTo>
                    <a:pt x="0" y="898144"/>
                  </a:lnTo>
                  <a:lnTo>
                    <a:pt x="0" y="0"/>
                  </a:lnTo>
                  <a:lnTo>
                    <a:pt x="2052827" y="0"/>
                  </a:lnTo>
                  <a:close/>
                </a:path>
              </a:pathLst>
            </a:custGeom>
            <a:ln w="25400">
              <a:solidFill>
                <a:srgbClr val="4E5E5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3EB300B-7080-9288-E22D-1307865A8EC4}"/>
              </a:ext>
            </a:extLst>
          </p:cNvPr>
          <p:cNvSpPr txBox="1"/>
          <p:nvPr/>
        </p:nvSpPr>
        <p:spPr>
          <a:xfrm>
            <a:off x="2357957" y="872524"/>
            <a:ext cx="24367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200" dirty="0">
                <a:solidFill>
                  <a:schemeClr val="bg1"/>
                </a:solidFill>
                <a:latin typeface="Arial MT"/>
              </a:rPr>
              <a:t>«Richieste  di  Qualifica  in Corso» mostra i questionari richiesti   da   Sea   e rappresenta   un   elenco delle attività da completare.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95"/>
              </a:spcBef>
            </a:pPr>
            <a:r>
              <a:rPr dirty="0"/>
              <a:t>Home</a:t>
            </a:r>
            <a:r>
              <a:rPr spc="-80" dirty="0"/>
              <a:t> </a:t>
            </a:r>
            <a:r>
              <a:rPr dirty="0"/>
              <a:t>Page-</a:t>
            </a:r>
            <a:r>
              <a:rPr spc="-75" dirty="0"/>
              <a:t> </a:t>
            </a:r>
            <a:r>
              <a:rPr dirty="0"/>
              <a:t>Portale</a:t>
            </a:r>
            <a:r>
              <a:rPr spc="-70" dirty="0"/>
              <a:t> </a:t>
            </a:r>
            <a:r>
              <a:rPr spc="-10" dirty="0"/>
              <a:t>Fornitori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40180" y="1368552"/>
            <a:ext cx="909955" cy="4699000"/>
            <a:chOff x="1440180" y="1368552"/>
            <a:chExt cx="909955" cy="4699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0180" y="1368552"/>
              <a:ext cx="909828" cy="46984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0180" y="1549908"/>
              <a:ext cx="277368" cy="2773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0180" y="2496312"/>
              <a:ext cx="251460" cy="2529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372" y="3461003"/>
              <a:ext cx="251459" cy="2529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2372" y="4390644"/>
              <a:ext cx="251459" cy="2514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6088" y="5343143"/>
              <a:ext cx="251460" cy="251459"/>
            </a:xfrm>
            <a:prstGeom prst="rect">
              <a:avLst/>
            </a:prstGeom>
          </p:spPr>
        </p:pic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343150" y="1361694"/>
          <a:ext cx="8155940" cy="4696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55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6025">
                <a:tc>
                  <a:txBody>
                    <a:bodyPr/>
                    <a:lstStyle/>
                    <a:p>
                      <a:pPr marL="434340" marR="116839" indent="-343535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434340" algn="l"/>
                        </a:tabLst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1.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	Cliccando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sull'icona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nella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schermata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principale,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home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page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viene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aggiornata;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se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viene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cliccata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in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qualsiasi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altra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pagina,</a:t>
                      </a:r>
                      <a:r>
                        <a:rPr sz="1400" spc="-5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si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viene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reindirizzati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alla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home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page.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9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58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434340" algn="l"/>
                        </a:tabLst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2.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	Pe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rmette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di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accedere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alla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sezione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di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modifica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della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schermata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  <a:hlinkClick r:id="rId9" action="ppaction://hlinksldjump"/>
                        </a:rPr>
                        <a:t>principale.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9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434340" algn="l"/>
                        </a:tabLst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3.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	Permette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accedere</a:t>
                      </a:r>
                      <a:r>
                        <a:rPr sz="1400" spc="-5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all'area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dei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Bandi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Gara,</a:t>
                      </a:r>
                      <a:r>
                        <a:rPr sz="1400" spc="-4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RdO,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RdI</a:t>
                      </a:r>
                      <a:r>
                        <a:rPr sz="1400" spc="-1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2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Aste.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9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434340" algn="l"/>
                        </a:tabLst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4.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	Permette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accedere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all'area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del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profilo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dell'azienda,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della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sua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valutazione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delle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categorie.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9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434340" algn="l"/>
                        </a:tabLst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5.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	Permette</a:t>
                      </a:r>
                      <a:r>
                        <a:rPr sz="1400" spc="-6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accedere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all'area</a:t>
                      </a:r>
                      <a:r>
                        <a:rPr sz="1400" spc="-4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sz="1400" spc="-3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gestione</a:t>
                      </a:r>
                      <a:r>
                        <a:rPr sz="1400" spc="-7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2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impostazione</a:t>
                      </a:r>
                      <a:r>
                        <a:rPr sz="1400" spc="-6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degli</a:t>
                      </a:r>
                      <a:r>
                        <a:rPr sz="1400" spc="-35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utenti.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49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95"/>
              </a:spcBef>
            </a:pPr>
            <a:r>
              <a:rPr dirty="0"/>
              <a:t>Home</a:t>
            </a:r>
            <a:r>
              <a:rPr spc="-80" dirty="0"/>
              <a:t> </a:t>
            </a:r>
            <a:r>
              <a:rPr dirty="0"/>
              <a:t>Page-</a:t>
            </a:r>
            <a:r>
              <a:rPr spc="-75" dirty="0"/>
              <a:t> </a:t>
            </a:r>
            <a:r>
              <a:rPr dirty="0"/>
              <a:t>Portale</a:t>
            </a:r>
            <a:r>
              <a:rPr spc="-70" dirty="0"/>
              <a:t> </a:t>
            </a:r>
            <a:r>
              <a:rPr spc="-10" dirty="0"/>
              <a:t>Fornitori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74098" y="1024032"/>
            <a:ext cx="2748280" cy="1695450"/>
            <a:chOff x="274098" y="1024032"/>
            <a:chExt cx="2748280" cy="1695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098" y="1024032"/>
              <a:ext cx="2748215" cy="169487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911" y="1188719"/>
              <a:ext cx="2432304" cy="13792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0787" y="1232915"/>
              <a:ext cx="251459" cy="25146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264534" y="944371"/>
            <a:ext cx="8409940" cy="2175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 MT"/>
                <a:cs typeface="Arial MT"/>
              </a:rPr>
              <a:t>La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sezione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Cruscotto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(2)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permette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all'utente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personalizzare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schermata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principale.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65"/>
              </a:spcBef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Di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seguito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gli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step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</a:t>
            </a:r>
            <a:r>
              <a:rPr sz="1400" spc="-10" dirty="0">
                <a:latin typeface="Arial MT"/>
                <a:cs typeface="Arial MT"/>
              </a:rPr>
              <a:t> personalizzazione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10" dirty="0">
                <a:latin typeface="Arial MT"/>
                <a:cs typeface="Arial MT"/>
              </a:rPr>
              <a:t> riposizionamento/ordinamento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«Cruscotto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Principale»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00"/>
              </a:spcBef>
              <a:buAutoNum type="alphaLcParenR"/>
              <a:tabLst>
                <a:tab pos="354965" algn="l"/>
              </a:tabLst>
            </a:pPr>
            <a:r>
              <a:rPr sz="1400" dirty="0">
                <a:latin typeface="Arial MT"/>
                <a:cs typeface="Arial MT"/>
              </a:rPr>
              <a:t>Accedere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«Configurazione»</a:t>
            </a:r>
            <a:endParaRPr sz="1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00"/>
              </a:spcBef>
              <a:buAutoNum type="alphaLcParenR"/>
              <a:tabLst>
                <a:tab pos="354965" algn="l"/>
              </a:tabLst>
            </a:pPr>
            <a:r>
              <a:rPr sz="1400" dirty="0">
                <a:latin typeface="Arial MT"/>
                <a:cs typeface="Arial MT"/>
              </a:rPr>
              <a:t>Selezionare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l’icona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delle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impostazioni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alto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destra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(1);</a:t>
            </a:r>
            <a:endParaRPr sz="1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00"/>
              </a:spcBef>
              <a:buAutoNum type="alphaLcParenR"/>
              <a:tabLst>
                <a:tab pos="354965" algn="l"/>
              </a:tabLst>
            </a:pPr>
            <a:r>
              <a:rPr sz="1400" dirty="0">
                <a:latin typeface="Arial MT"/>
                <a:cs typeface="Arial MT"/>
              </a:rPr>
              <a:t>Continuare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modifiche:</a:t>
            </a:r>
            <a:endParaRPr sz="1400">
              <a:latin typeface="Arial MT"/>
              <a:cs typeface="Arial MT"/>
            </a:endParaRPr>
          </a:p>
          <a:p>
            <a:pPr marL="812165" lvl="1" indent="-342265">
              <a:lnSpc>
                <a:spcPct val="100000"/>
              </a:lnSpc>
              <a:spcBef>
                <a:spcPts val="300"/>
              </a:spcBef>
              <a:buAutoNum type="alphaLcParenR"/>
              <a:tabLst>
                <a:tab pos="812165" algn="l"/>
              </a:tabLst>
            </a:pPr>
            <a:r>
              <a:rPr sz="1400" dirty="0">
                <a:latin typeface="Arial MT"/>
                <a:cs typeface="Arial MT"/>
              </a:rPr>
              <a:t>Impostare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grandezza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widget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chiudere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schermata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cliccando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(3)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;</a:t>
            </a:r>
            <a:endParaRPr sz="14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300"/>
              </a:spcBef>
              <a:buAutoNum type="alphaLcParenR"/>
              <a:tabLst>
                <a:tab pos="354965" algn="l"/>
              </a:tabLst>
            </a:pPr>
            <a:r>
              <a:rPr sz="1400" dirty="0">
                <a:latin typeface="Arial MT"/>
                <a:cs typeface="Arial MT"/>
              </a:rPr>
              <a:t>È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possibile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posizionare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widget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nell'ordine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desiderato,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impostando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mouse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sopra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titolo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widget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3556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trascinando</a:t>
            </a:r>
            <a:r>
              <a:rPr sz="1400" spc="-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mouse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rettangolo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del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widget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dove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si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vuole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predisporre.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39852" y="3343592"/>
            <a:ext cx="5676900" cy="3514725"/>
            <a:chOff x="339852" y="3343592"/>
            <a:chExt cx="5676900" cy="351472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2875" y="4404417"/>
              <a:ext cx="4974336" cy="24535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900" y="4596383"/>
              <a:ext cx="4604004" cy="21290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9852" y="3343592"/>
              <a:ext cx="5676900" cy="12541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1876" y="3535679"/>
              <a:ext cx="5306568" cy="88392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215890" y="3630929"/>
              <a:ext cx="363220" cy="178435"/>
            </a:xfrm>
            <a:custGeom>
              <a:avLst/>
              <a:gdLst/>
              <a:ahLst/>
              <a:cxnLst/>
              <a:rect l="l" t="t" r="r" b="b"/>
              <a:pathLst>
                <a:path w="363220" h="178435">
                  <a:moveTo>
                    <a:pt x="0" y="178308"/>
                  </a:moveTo>
                  <a:lnTo>
                    <a:pt x="362712" y="178308"/>
                  </a:lnTo>
                  <a:lnTo>
                    <a:pt x="362712" y="0"/>
                  </a:lnTo>
                  <a:lnTo>
                    <a:pt x="0" y="0"/>
                  </a:lnTo>
                  <a:lnTo>
                    <a:pt x="0" y="178308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7810" y="3807713"/>
              <a:ext cx="76200" cy="22707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99737" y="5130545"/>
              <a:ext cx="1417320" cy="1381125"/>
            </a:xfrm>
            <a:custGeom>
              <a:avLst/>
              <a:gdLst/>
              <a:ahLst/>
              <a:cxnLst/>
              <a:rect l="l" t="t" r="r" b="b"/>
              <a:pathLst>
                <a:path w="1417320" h="1381125">
                  <a:moveTo>
                    <a:pt x="0" y="1380743"/>
                  </a:moveTo>
                  <a:lnTo>
                    <a:pt x="1417319" y="1380743"/>
                  </a:lnTo>
                  <a:lnTo>
                    <a:pt x="1417319" y="0"/>
                  </a:lnTo>
                  <a:lnTo>
                    <a:pt x="0" y="0"/>
                  </a:lnTo>
                  <a:lnTo>
                    <a:pt x="0" y="1380743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48634" y="5804153"/>
              <a:ext cx="452120" cy="76200"/>
            </a:xfrm>
            <a:custGeom>
              <a:avLst/>
              <a:gdLst/>
              <a:ahLst/>
              <a:cxnLst/>
              <a:rect l="l" t="t" r="r" b="b"/>
              <a:pathLst>
                <a:path w="452120" h="76200">
                  <a:moveTo>
                    <a:pt x="401319" y="38100"/>
                  </a:moveTo>
                  <a:lnTo>
                    <a:pt x="375919" y="76200"/>
                  </a:lnTo>
                  <a:lnTo>
                    <a:pt x="433069" y="47625"/>
                  </a:lnTo>
                  <a:lnTo>
                    <a:pt x="401319" y="47625"/>
                  </a:lnTo>
                  <a:lnTo>
                    <a:pt x="401319" y="38100"/>
                  </a:lnTo>
                  <a:close/>
                </a:path>
                <a:path w="452120" h="76200">
                  <a:moveTo>
                    <a:pt x="394969" y="28575"/>
                  </a:moveTo>
                  <a:lnTo>
                    <a:pt x="0" y="28575"/>
                  </a:lnTo>
                  <a:lnTo>
                    <a:pt x="0" y="47625"/>
                  </a:lnTo>
                  <a:lnTo>
                    <a:pt x="394969" y="47625"/>
                  </a:lnTo>
                  <a:lnTo>
                    <a:pt x="401319" y="38100"/>
                  </a:lnTo>
                  <a:lnTo>
                    <a:pt x="394969" y="28575"/>
                  </a:lnTo>
                  <a:close/>
                </a:path>
                <a:path w="452120" h="76200">
                  <a:moveTo>
                    <a:pt x="433069" y="28575"/>
                  </a:moveTo>
                  <a:lnTo>
                    <a:pt x="401319" y="28575"/>
                  </a:lnTo>
                  <a:lnTo>
                    <a:pt x="401319" y="47625"/>
                  </a:lnTo>
                  <a:lnTo>
                    <a:pt x="433069" y="47625"/>
                  </a:lnTo>
                  <a:lnTo>
                    <a:pt x="452119" y="38100"/>
                  </a:lnTo>
                  <a:lnTo>
                    <a:pt x="433069" y="28575"/>
                  </a:lnTo>
                  <a:close/>
                </a:path>
                <a:path w="452120" h="76200">
                  <a:moveTo>
                    <a:pt x="375919" y="0"/>
                  </a:moveTo>
                  <a:lnTo>
                    <a:pt x="401319" y="38100"/>
                  </a:lnTo>
                  <a:lnTo>
                    <a:pt x="401319" y="28575"/>
                  </a:lnTo>
                  <a:lnTo>
                    <a:pt x="433069" y="28575"/>
                  </a:lnTo>
                  <a:lnTo>
                    <a:pt x="3759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44261" y="4775453"/>
              <a:ext cx="363220" cy="259079"/>
            </a:xfrm>
            <a:custGeom>
              <a:avLst/>
              <a:gdLst/>
              <a:ahLst/>
              <a:cxnLst/>
              <a:rect l="l" t="t" r="r" b="b"/>
              <a:pathLst>
                <a:path w="363220" h="259079">
                  <a:moveTo>
                    <a:pt x="0" y="259080"/>
                  </a:moveTo>
                  <a:lnTo>
                    <a:pt x="362712" y="259080"/>
                  </a:lnTo>
                  <a:lnTo>
                    <a:pt x="362712" y="0"/>
                  </a:lnTo>
                  <a:lnTo>
                    <a:pt x="0" y="0"/>
                  </a:lnTo>
                  <a:lnTo>
                    <a:pt x="0" y="25908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63261" y="4865369"/>
              <a:ext cx="370840" cy="76200"/>
            </a:xfrm>
            <a:custGeom>
              <a:avLst/>
              <a:gdLst/>
              <a:ahLst/>
              <a:cxnLst/>
              <a:rect l="l" t="t" r="r" b="b"/>
              <a:pathLst>
                <a:path w="370839" h="76200">
                  <a:moveTo>
                    <a:pt x="319659" y="38099"/>
                  </a:moveTo>
                  <a:lnTo>
                    <a:pt x="294259" y="76199"/>
                  </a:lnTo>
                  <a:lnTo>
                    <a:pt x="351409" y="47624"/>
                  </a:lnTo>
                  <a:lnTo>
                    <a:pt x="319659" y="47624"/>
                  </a:lnTo>
                  <a:lnTo>
                    <a:pt x="319659" y="38099"/>
                  </a:lnTo>
                  <a:close/>
                </a:path>
                <a:path w="370839" h="76200">
                  <a:moveTo>
                    <a:pt x="313309" y="28574"/>
                  </a:moveTo>
                  <a:lnTo>
                    <a:pt x="0" y="28574"/>
                  </a:lnTo>
                  <a:lnTo>
                    <a:pt x="0" y="47624"/>
                  </a:lnTo>
                  <a:lnTo>
                    <a:pt x="313309" y="47624"/>
                  </a:lnTo>
                  <a:lnTo>
                    <a:pt x="319659" y="38099"/>
                  </a:lnTo>
                  <a:lnTo>
                    <a:pt x="313309" y="28574"/>
                  </a:lnTo>
                  <a:close/>
                </a:path>
                <a:path w="370839" h="76200">
                  <a:moveTo>
                    <a:pt x="351409" y="28574"/>
                  </a:moveTo>
                  <a:lnTo>
                    <a:pt x="319659" y="28574"/>
                  </a:lnTo>
                  <a:lnTo>
                    <a:pt x="319659" y="47624"/>
                  </a:lnTo>
                  <a:lnTo>
                    <a:pt x="351409" y="47624"/>
                  </a:lnTo>
                  <a:lnTo>
                    <a:pt x="370459" y="38099"/>
                  </a:lnTo>
                  <a:lnTo>
                    <a:pt x="351409" y="28574"/>
                  </a:lnTo>
                  <a:close/>
                </a:path>
                <a:path w="370839" h="76200">
                  <a:moveTo>
                    <a:pt x="294259" y="0"/>
                  </a:moveTo>
                  <a:lnTo>
                    <a:pt x="319659" y="38099"/>
                  </a:lnTo>
                  <a:lnTo>
                    <a:pt x="319659" y="28574"/>
                  </a:lnTo>
                  <a:lnTo>
                    <a:pt x="351409" y="28574"/>
                  </a:lnTo>
                  <a:lnTo>
                    <a:pt x="2942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56987" y="3563111"/>
              <a:ext cx="309372" cy="31089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74592" y="4639055"/>
              <a:ext cx="341375" cy="34137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6364478" y="3154440"/>
            <a:ext cx="5314315" cy="3663950"/>
            <a:chOff x="6364478" y="3154440"/>
            <a:chExt cx="5314315" cy="3663950"/>
          </a:xfrm>
        </p:grpSpPr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1932" y="3154440"/>
              <a:ext cx="5209063" cy="184909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06540" y="3319272"/>
              <a:ext cx="4893563" cy="153174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09944" y="4850848"/>
              <a:ext cx="5268467" cy="196748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01968" y="5042916"/>
              <a:ext cx="4898135" cy="159715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364478" y="4077081"/>
              <a:ext cx="241935" cy="1802764"/>
            </a:xfrm>
            <a:custGeom>
              <a:avLst/>
              <a:gdLst/>
              <a:ahLst/>
              <a:cxnLst/>
              <a:rect l="l" t="t" r="r" b="b"/>
              <a:pathLst>
                <a:path w="241934" h="1802764">
                  <a:moveTo>
                    <a:pt x="187451" y="1764525"/>
                  </a:moveTo>
                  <a:lnTo>
                    <a:pt x="162051" y="1802625"/>
                  </a:lnTo>
                  <a:lnTo>
                    <a:pt x="219201" y="1774050"/>
                  </a:lnTo>
                  <a:lnTo>
                    <a:pt x="187451" y="1774050"/>
                  </a:lnTo>
                  <a:lnTo>
                    <a:pt x="187451" y="1764525"/>
                  </a:lnTo>
                  <a:close/>
                </a:path>
                <a:path w="241934" h="1802764">
                  <a:moveTo>
                    <a:pt x="241807" y="0"/>
                  </a:moveTo>
                  <a:lnTo>
                    <a:pt x="4318" y="0"/>
                  </a:lnTo>
                  <a:lnTo>
                    <a:pt x="0" y="4318"/>
                  </a:lnTo>
                  <a:lnTo>
                    <a:pt x="0" y="1769783"/>
                  </a:lnTo>
                  <a:lnTo>
                    <a:pt x="4318" y="1774050"/>
                  </a:lnTo>
                  <a:lnTo>
                    <a:pt x="181101" y="1774050"/>
                  </a:lnTo>
                  <a:lnTo>
                    <a:pt x="187451" y="1764525"/>
                  </a:lnTo>
                  <a:lnTo>
                    <a:pt x="19050" y="1764525"/>
                  </a:lnTo>
                  <a:lnTo>
                    <a:pt x="9525" y="1755000"/>
                  </a:lnTo>
                  <a:lnTo>
                    <a:pt x="19050" y="1755000"/>
                  </a:lnTo>
                  <a:lnTo>
                    <a:pt x="19050" y="19050"/>
                  </a:lnTo>
                  <a:lnTo>
                    <a:pt x="9525" y="19050"/>
                  </a:lnTo>
                  <a:lnTo>
                    <a:pt x="19050" y="9525"/>
                  </a:lnTo>
                  <a:lnTo>
                    <a:pt x="241807" y="9525"/>
                  </a:lnTo>
                  <a:lnTo>
                    <a:pt x="241807" y="0"/>
                  </a:lnTo>
                  <a:close/>
                </a:path>
                <a:path w="241934" h="1802764">
                  <a:moveTo>
                    <a:pt x="219201" y="1755000"/>
                  </a:moveTo>
                  <a:lnTo>
                    <a:pt x="187451" y="1755000"/>
                  </a:lnTo>
                  <a:lnTo>
                    <a:pt x="187451" y="1774050"/>
                  </a:lnTo>
                  <a:lnTo>
                    <a:pt x="219201" y="1774050"/>
                  </a:lnTo>
                  <a:lnTo>
                    <a:pt x="238251" y="1764525"/>
                  </a:lnTo>
                  <a:lnTo>
                    <a:pt x="219201" y="1755000"/>
                  </a:lnTo>
                  <a:close/>
                </a:path>
                <a:path w="241934" h="1802764">
                  <a:moveTo>
                    <a:pt x="19050" y="1755000"/>
                  </a:moveTo>
                  <a:lnTo>
                    <a:pt x="9525" y="1755000"/>
                  </a:lnTo>
                  <a:lnTo>
                    <a:pt x="19050" y="1764525"/>
                  </a:lnTo>
                  <a:lnTo>
                    <a:pt x="19050" y="1755000"/>
                  </a:lnTo>
                  <a:close/>
                </a:path>
                <a:path w="241934" h="1802764">
                  <a:moveTo>
                    <a:pt x="181101" y="1755000"/>
                  </a:moveTo>
                  <a:lnTo>
                    <a:pt x="19050" y="1755000"/>
                  </a:lnTo>
                  <a:lnTo>
                    <a:pt x="19050" y="1764525"/>
                  </a:lnTo>
                  <a:lnTo>
                    <a:pt x="187451" y="1764525"/>
                  </a:lnTo>
                  <a:lnTo>
                    <a:pt x="181101" y="1755000"/>
                  </a:lnTo>
                  <a:close/>
                </a:path>
                <a:path w="241934" h="1802764">
                  <a:moveTo>
                    <a:pt x="162051" y="1726425"/>
                  </a:moveTo>
                  <a:lnTo>
                    <a:pt x="187451" y="1764525"/>
                  </a:lnTo>
                  <a:lnTo>
                    <a:pt x="187451" y="1755000"/>
                  </a:lnTo>
                  <a:lnTo>
                    <a:pt x="219201" y="1755000"/>
                  </a:lnTo>
                  <a:lnTo>
                    <a:pt x="162051" y="1726425"/>
                  </a:lnTo>
                  <a:close/>
                </a:path>
                <a:path w="241934" h="1802764">
                  <a:moveTo>
                    <a:pt x="19050" y="9525"/>
                  </a:moveTo>
                  <a:lnTo>
                    <a:pt x="9525" y="19050"/>
                  </a:lnTo>
                  <a:lnTo>
                    <a:pt x="19050" y="19050"/>
                  </a:lnTo>
                  <a:lnTo>
                    <a:pt x="19050" y="9525"/>
                  </a:lnTo>
                  <a:close/>
                </a:path>
                <a:path w="241934" h="1802764">
                  <a:moveTo>
                    <a:pt x="241807" y="9525"/>
                  </a:moveTo>
                  <a:lnTo>
                    <a:pt x="19050" y="9525"/>
                  </a:lnTo>
                  <a:lnTo>
                    <a:pt x="19050" y="19050"/>
                  </a:lnTo>
                  <a:lnTo>
                    <a:pt x="241807" y="19050"/>
                  </a:lnTo>
                  <a:lnTo>
                    <a:pt x="241807" y="95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44384" y="3223260"/>
              <a:ext cx="341375" cy="342900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1C589-7BF0-552D-AC51-0913EC8AF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930F1A03-064A-8DE7-03F6-3F76A88F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6541" y="1590469"/>
            <a:ext cx="2982859" cy="1350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75E821E6-8191-F743-E9E8-15BF8E6457EB}"/>
              </a:ext>
            </a:extLst>
          </p:cNvPr>
          <p:cNvSpPr/>
          <p:nvPr/>
        </p:nvSpPr>
        <p:spPr>
          <a:xfrm>
            <a:off x="1056132" y="6597395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C419F5E-338C-F13F-F6C2-9D7B91C1E5BA}"/>
              </a:ext>
            </a:extLst>
          </p:cNvPr>
          <p:cNvSpPr/>
          <p:nvPr/>
        </p:nvSpPr>
        <p:spPr>
          <a:xfrm>
            <a:off x="1056132" y="0"/>
            <a:ext cx="0" cy="719455"/>
          </a:xfrm>
          <a:custGeom>
            <a:avLst/>
            <a:gdLst/>
            <a:ahLst/>
            <a:cxnLst/>
            <a:rect l="l" t="t" r="r" b="b"/>
            <a:pathLst>
              <a:path h="719455">
                <a:moveTo>
                  <a:pt x="0" y="0"/>
                </a:moveTo>
                <a:lnTo>
                  <a:pt x="0" y="7192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052CA45-6B83-0D94-F4DF-D794212CAE91}"/>
              </a:ext>
            </a:extLst>
          </p:cNvPr>
          <p:cNvSpPr/>
          <p:nvPr/>
        </p:nvSpPr>
        <p:spPr>
          <a:xfrm>
            <a:off x="1056132" y="6597395"/>
            <a:ext cx="0" cy="260350"/>
          </a:xfrm>
          <a:custGeom>
            <a:avLst/>
            <a:gdLst/>
            <a:ahLst/>
            <a:cxnLst/>
            <a:rect l="l" t="t" r="r" b="b"/>
            <a:pathLst>
              <a:path h="260350">
                <a:moveTo>
                  <a:pt x="0" y="0"/>
                </a:moveTo>
                <a:lnTo>
                  <a:pt x="0" y="2603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906E993-684F-59AC-45AD-D7F78E25C442}"/>
              </a:ext>
            </a:extLst>
          </p:cNvPr>
          <p:cNvSpPr txBox="1"/>
          <p:nvPr/>
        </p:nvSpPr>
        <p:spPr>
          <a:xfrm>
            <a:off x="873658" y="1087983"/>
            <a:ext cx="10464800" cy="43601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200"/>
              </a:spcBef>
            </a:pPr>
            <a:r>
              <a:rPr lang="it-IT" sz="1400" dirty="0">
                <a:latin typeface="Arial MT"/>
              </a:rPr>
              <a:t>Se non indicato nella fase di registrazione iniziale, l'utente abilitato può esprimere la propria preferenza di partecipazione a gare/qualifica Albo anche successivamente.</a:t>
            </a:r>
          </a:p>
        </p:txBody>
      </p:sp>
      <p:pic>
        <p:nvPicPr>
          <p:cNvPr id="12" name="object 12">
            <a:extLst>
              <a:ext uri="{FF2B5EF4-FFF2-40B4-BE49-F238E27FC236}">
                <a16:creationId xmlns:a16="http://schemas.microsoft.com/office/drawing/2014/main" id="{66EABD48-BE4F-EFE1-41B5-C813091BAF9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13" name="object 13">
            <a:extLst>
              <a:ext uri="{FF2B5EF4-FFF2-40B4-BE49-F238E27FC236}">
                <a16:creationId xmlns:a16="http://schemas.microsoft.com/office/drawing/2014/main" id="{A49C1387-EB09-BDA4-04F9-A067944D59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951" y="98298"/>
            <a:ext cx="10620298" cy="525784"/>
          </a:xfrm>
          <a:prstGeom prst="rect">
            <a:avLst/>
          </a:prstGeom>
        </p:spPr>
        <p:txBody>
          <a:bodyPr vert="horz" wrap="square" lIns="0" tIns="185419" rIns="0" bIns="0" rtlCol="0">
            <a:spAutoFit/>
          </a:bodyPr>
          <a:lstStyle/>
          <a:p>
            <a:pPr marL="217804">
              <a:lnSpc>
                <a:spcPct val="100000"/>
              </a:lnSpc>
              <a:spcBef>
                <a:spcPts val="95"/>
              </a:spcBef>
            </a:pPr>
            <a:r>
              <a:rPr lang="it-IT" dirty="0"/>
              <a:t>Processo</a:t>
            </a:r>
            <a:r>
              <a:rPr lang="it-IT" spc="-55" dirty="0"/>
              <a:t> </a:t>
            </a:r>
            <a:r>
              <a:rPr lang="it-IT" dirty="0"/>
              <a:t>di</a:t>
            </a:r>
            <a:r>
              <a:rPr lang="it-IT" spc="-55" dirty="0"/>
              <a:t> </a:t>
            </a:r>
            <a:r>
              <a:rPr lang="it-IT" spc="-10" dirty="0"/>
              <a:t>qualifica</a:t>
            </a:r>
            <a:r>
              <a:rPr lang="en-US" spc="-10" dirty="0"/>
              <a:t>– </a:t>
            </a:r>
            <a:r>
              <a:rPr lang="it-IT" dirty="0"/>
              <a:t>Richiesta di partecipazione Gare/Qualifica Albo</a:t>
            </a:r>
            <a:endParaRPr spc="-10" dirty="0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00FEE43A-6D3B-DB71-2B12-52F21F9BE884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EF60238-65A6-8F2F-B36B-FEF2D4FA26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7287"/>
          <a:stretch>
            <a:fillRect/>
          </a:stretch>
        </p:blipFill>
        <p:spPr>
          <a:xfrm>
            <a:off x="6813712" y="3119174"/>
            <a:ext cx="5073488" cy="221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5C4D4A8-BC80-1710-BADB-69EE8A9C6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481" y="5512357"/>
            <a:ext cx="4270719" cy="106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08108795-F20A-3C13-51EC-98D204EF7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58" y="3229025"/>
            <a:ext cx="5389566" cy="2367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94C40FD-8398-7C20-2916-EB6B08D8DA1D}"/>
              </a:ext>
            </a:extLst>
          </p:cNvPr>
          <p:cNvSpPr txBox="1"/>
          <p:nvPr/>
        </p:nvSpPr>
        <p:spPr>
          <a:xfrm>
            <a:off x="873658" y="1594832"/>
            <a:ext cx="5898368" cy="1605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5080" indent="-342900" algn="just">
              <a:lnSpc>
                <a:spcPts val="1630"/>
              </a:lnSpc>
              <a:spcBef>
                <a:spcPts val="200"/>
              </a:spcBef>
              <a:buFont typeface="+mj-lt"/>
              <a:buAutoNum type="arabicPeriod"/>
            </a:pPr>
            <a:r>
              <a:rPr lang="it-IT" sz="1400" dirty="0">
                <a:latin typeface="Arial MT"/>
              </a:rPr>
              <a:t>Accedere al Profilo: Navigare in Profilo Azienda &gt; Dati Profilo (1).</a:t>
            </a:r>
          </a:p>
          <a:p>
            <a:pPr marL="355600" marR="5080" indent="-342900" algn="just">
              <a:lnSpc>
                <a:spcPts val="1630"/>
              </a:lnSpc>
              <a:spcBef>
                <a:spcPts val="200"/>
              </a:spcBef>
              <a:buFont typeface="+mj-lt"/>
              <a:buAutoNum type="arabicPeriod"/>
            </a:pPr>
            <a:r>
              <a:rPr lang="it-IT" sz="1400" dirty="0">
                <a:latin typeface="Arial MT"/>
              </a:rPr>
              <a:t>Modificare la Partecipazione: Entrare nei Dati di Registrazione (2) e utilizzare l'icona a forma di matita (3) per modificare le risposte relative alla partecipazione.</a:t>
            </a:r>
          </a:p>
          <a:p>
            <a:pPr marL="355600" marR="5080" indent="-342900" algn="just">
              <a:lnSpc>
                <a:spcPts val="1630"/>
              </a:lnSpc>
              <a:spcBef>
                <a:spcPts val="200"/>
              </a:spcBef>
              <a:buFont typeface="+mj-lt"/>
              <a:buAutoNum type="arabicPeriod"/>
            </a:pPr>
            <a:r>
              <a:rPr lang="it-IT" sz="1400" dirty="0">
                <a:latin typeface="Arial MT"/>
              </a:rPr>
              <a:t>Salvare le Modifiche: Indicare "Sì" (4) alla richiesta Partecipazione gare/qualifica Albo e cliccare su «Salva» (5).</a:t>
            </a:r>
          </a:p>
          <a:p>
            <a:pPr marL="12700" marR="5080" algn="just">
              <a:lnSpc>
                <a:spcPts val="1630"/>
              </a:lnSpc>
              <a:spcBef>
                <a:spcPts val="200"/>
              </a:spcBef>
            </a:pPr>
            <a:r>
              <a:rPr lang="it-IT" sz="1400" dirty="0">
                <a:latin typeface="Arial MT"/>
              </a:rPr>
              <a:t>Nel profilo comparirà la sezione "Documentazione obbligatoria"</a:t>
            </a:r>
          </a:p>
        </p:txBody>
      </p:sp>
      <p:pic>
        <p:nvPicPr>
          <p:cNvPr id="20" name="Elemento grafico 19" descr="Badge 1 con riempimento a tinta unita">
            <a:extLst>
              <a:ext uri="{FF2B5EF4-FFF2-40B4-BE49-F238E27FC236}">
                <a16:creationId xmlns:a16="http://schemas.microsoft.com/office/drawing/2014/main" id="{A7524134-356E-0646-2D11-0254BD017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99440" y="2113243"/>
            <a:ext cx="304800" cy="304800"/>
          </a:xfrm>
          <a:prstGeom prst="rect">
            <a:avLst/>
          </a:prstGeom>
        </p:spPr>
      </p:pic>
      <p:pic>
        <p:nvPicPr>
          <p:cNvPr id="21" name="Elemento grafico 20" descr="Badge con riempimento a tinta unita">
            <a:extLst>
              <a:ext uri="{FF2B5EF4-FFF2-40B4-BE49-F238E27FC236}">
                <a16:creationId xmlns:a16="http://schemas.microsoft.com/office/drawing/2014/main" id="{580A2660-5EF4-D963-E3FD-141F99496E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458200" y="4960116"/>
            <a:ext cx="304800" cy="304800"/>
          </a:xfrm>
          <a:prstGeom prst="rect">
            <a:avLst/>
          </a:prstGeom>
        </p:spPr>
      </p:pic>
      <p:pic>
        <p:nvPicPr>
          <p:cNvPr id="22" name="Elemento grafico 21" descr="Badge 3 con riempimento a tinta unita">
            <a:extLst>
              <a:ext uri="{FF2B5EF4-FFF2-40B4-BE49-F238E27FC236}">
                <a16:creationId xmlns:a16="http://schemas.microsoft.com/office/drawing/2014/main" id="{CE8886AA-1857-BB28-B051-A62871BBE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0626582" y="5499905"/>
            <a:ext cx="304800" cy="304800"/>
          </a:xfrm>
          <a:prstGeom prst="rect">
            <a:avLst/>
          </a:prstGeom>
        </p:spPr>
      </p:pic>
      <p:pic>
        <p:nvPicPr>
          <p:cNvPr id="23" name="Elemento grafico 22" descr="Badge 4 con riempimento a tinta unita">
            <a:extLst>
              <a:ext uri="{FF2B5EF4-FFF2-40B4-BE49-F238E27FC236}">
                <a16:creationId xmlns:a16="http://schemas.microsoft.com/office/drawing/2014/main" id="{36F56639-434D-66EC-540B-434AF4DA18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092069" y="4611739"/>
            <a:ext cx="304800" cy="304800"/>
          </a:xfrm>
          <a:prstGeom prst="rect">
            <a:avLst/>
          </a:prstGeom>
        </p:spPr>
      </p:pic>
      <p:pic>
        <p:nvPicPr>
          <p:cNvPr id="24" name="Elemento grafico 23" descr="Badge 5 con riempimento a tinta unita">
            <a:extLst>
              <a:ext uri="{FF2B5EF4-FFF2-40B4-BE49-F238E27FC236}">
                <a16:creationId xmlns:a16="http://schemas.microsoft.com/office/drawing/2014/main" id="{93C704B6-E0D4-BADC-2822-FE6FFD9AD74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5521069" y="3150014"/>
            <a:ext cx="304800" cy="3048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71260C0-84E3-F700-35EF-ACABC3B3EBAE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482" t="54503" b="-1"/>
          <a:stretch>
            <a:fillRect/>
          </a:stretch>
        </p:blipFill>
        <p:spPr>
          <a:xfrm>
            <a:off x="1066800" y="5638800"/>
            <a:ext cx="4897509" cy="106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Elemento grafico 6" descr="Badge 6 con riempimento a tinta unita">
            <a:extLst>
              <a:ext uri="{FF2B5EF4-FFF2-40B4-BE49-F238E27FC236}">
                <a16:creationId xmlns:a16="http://schemas.microsoft.com/office/drawing/2014/main" id="{C59AB408-370E-4ECD-EEFD-35179ED84C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108218" y="570698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86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0643" y="908050"/>
            <a:ext cx="6296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passaggi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necessari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ottenere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qualifica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categoria: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0643" y="3834460"/>
            <a:ext cx="64096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passaggi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necessari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rinnovare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qualifica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categoria: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22297" y="1632966"/>
            <a:ext cx="3007360" cy="1202690"/>
          </a:xfrm>
          <a:custGeom>
            <a:avLst/>
            <a:gdLst/>
            <a:ahLst/>
            <a:cxnLst/>
            <a:rect l="l" t="t" r="r" b="b"/>
            <a:pathLst>
              <a:path w="3007360" h="1202689">
                <a:moveTo>
                  <a:pt x="2405634" y="0"/>
                </a:moveTo>
                <a:lnTo>
                  <a:pt x="0" y="0"/>
                </a:lnTo>
                <a:lnTo>
                  <a:pt x="601218" y="601218"/>
                </a:lnTo>
                <a:lnTo>
                  <a:pt x="0" y="1202436"/>
                </a:lnTo>
                <a:lnTo>
                  <a:pt x="2405634" y="1202436"/>
                </a:lnTo>
                <a:lnTo>
                  <a:pt x="3006852" y="601218"/>
                </a:lnTo>
                <a:lnTo>
                  <a:pt x="2405634" y="0"/>
                </a:lnTo>
                <a:close/>
              </a:path>
            </a:pathLst>
          </a:custGeom>
          <a:solidFill>
            <a:srgbClr val="3B8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86076" y="1863343"/>
            <a:ext cx="1524635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Selezione</a:t>
            </a:r>
            <a:r>
              <a:rPr sz="1600" spc="-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nuova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categoria desiderata</a:t>
            </a:r>
            <a:endParaRPr sz="1600" dirty="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16221" y="1620266"/>
            <a:ext cx="3030855" cy="1228090"/>
            <a:chOff x="4316221" y="1620266"/>
            <a:chExt cx="3030855" cy="1228090"/>
          </a:xfrm>
        </p:grpSpPr>
        <p:sp>
          <p:nvSpPr>
            <p:cNvPr id="7" name="object 7"/>
            <p:cNvSpPr/>
            <p:nvPr/>
          </p:nvSpPr>
          <p:spPr>
            <a:xfrm>
              <a:off x="4328921" y="1632966"/>
              <a:ext cx="3005455" cy="1202690"/>
            </a:xfrm>
            <a:custGeom>
              <a:avLst/>
              <a:gdLst/>
              <a:ahLst/>
              <a:cxnLst/>
              <a:rect l="l" t="t" r="r" b="b"/>
              <a:pathLst>
                <a:path w="3005454" h="1202689">
                  <a:moveTo>
                    <a:pt x="2404109" y="0"/>
                  </a:moveTo>
                  <a:lnTo>
                    <a:pt x="0" y="0"/>
                  </a:lnTo>
                  <a:lnTo>
                    <a:pt x="601217" y="601218"/>
                  </a:lnTo>
                  <a:lnTo>
                    <a:pt x="0" y="1202436"/>
                  </a:lnTo>
                  <a:lnTo>
                    <a:pt x="2404109" y="1202436"/>
                  </a:lnTo>
                  <a:lnTo>
                    <a:pt x="3005328" y="601218"/>
                  </a:lnTo>
                  <a:lnTo>
                    <a:pt x="2404109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28921" y="1632966"/>
              <a:ext cx="3005455" cy="1202690"/>
            </a:xfrm>
            <a:custGeom>
              <a:avLst/>
              <a:gdLst/>
              <a:ahLst/>
              <a:cxnLst/>
              <a:rect l="l" t="t" r="r" b="b"/>
              <a:pathLst>
                <a:path w="3005454" h="1202689">
                  <a:moveTo>
                    <a:pt x="0" y="0"/>
                  </a:moveTo>
                  <a:lnTo>
                    <a:pt x="2404109" y="0"/>
                  </a:lnTo>
                  <a:lnTo>
                    <a:pt x="3005328" y="601218"/>
                  </a:lnTo>
                  <a:lnTo>
                    <a:pt x="2404109" y="1202436"/>
                  </a:lnTo>
                  <a:lnTo>
                    <a:pt x="0" y="1202436"/>
                  </a:lnTo>
                  <a:lnTo>
                    <a:pt x="601217" y="60121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065014" y="1863343"/>
            <a:ext cx="1579880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Compilazione</a:t>
            </a:r>
            <a:r>
              <a:rPr sz="16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questionario generale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021321" y="1620266"/>
            <a:ext cx="3032760" cy="1228090"/>
            <a:chOff x="7021321" y="1620266"/>
            <a:chExt cx="3032760" cy="1228090"/>
          </a:xfrm>
        </p:grpSpPr>
        <p:sp>
          <p:nvSpPr>
            <p:cNvPr id="11" name="object 11"/>
            <p:cNvSpPr/>
            <p:nvPr/>
          </p:nvSpPr>
          <p:spPr>
            <a:xfrm>
              <a:off x="7034021" y="1632966"/>
              <a:ext cx="3007360" cy="1202690"/>
            </a:xfrm>
            <a:custGeom>
              <a:avLst/>
              <a:gdLst/>
              <a:ahLst/>
              <a:cxnLst/>
              <a:rect l="l" t="t" r="r" b="b"/>
              <a:pathLst>
                <a:path w="3007359" h="1202689">
                  <a:moveTo>
                    <a:pt x="2405633" y="0"/>
                  </a:moveTo>
                  <a:lnTo>
                    <a:pt x="0" y="0"/>
                  </a:lnTo>
                  <a:lnTo>
                    <a:pt x="601218" y="601218"/>
                  </a:lnTo>
                  <a:lnTo>
                    <a:pt x="0" y="1202436"/>
                  </a:lnTo>
                  <a:lnTo>
                    <a:pt x="2405633" y="1202436"/>
                  </a:lnTo>
                  <a:lnTo>
                    <a:pt x="3006852" y="601218"/>
                  </a:lnTo>
                  <a:lnTo>
                    <a:pt x="2405633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34021" y="1632966"/>
              <a:ext cx="3007360" cy="1202690"/>
            </a:xfrm>
            <a:custGeom>
              <a:avLst/>
              <a:gdLst/>
              <a:ahLst/>
              <a:cxnLst/>
              <a:rect l="l" t="t" r="r" b="b"/>
              <a:pathLst>
                <a:path w="3007359" h="1202689">
                  <a:moveTo>
                    <a:pt x="0" y="0"/>
                  </a:moveTo>
                  <a:lnTo>
                    <a:pt x="2405633" y="0"/>
                  </a:lnTo>
                  <a:lnTo>
                    <a:pt x="3006852" y="601218"/>
                  </a:lnTo>
                  <a:lnTo>
                    <a:pt x="2405633" y="1202436"/>
                  </a:lnTo>
                  <a:lnTo>
                    <a:pt x="0" y="1202436"/>
                  </a:lnTo>
                  <a:lnTo>
                    <a:pt x="601218" y="60121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771256" y="1753616"/>
            <a:ext cx="1579880" cy="9271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Compilazione</a:t>
            </a:r>
            <a:r>
              <a:rPr sz="16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questionario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specifico</a:t>
            </a:r>
            <a:r>
              <a:rPr sz="1600" spc="-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per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la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categoria</a:t>
            </a:r>
            <a:r>
              <a:rPr sz="1600" spc="-9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scelta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4622" y="4620005"/>
            <a:ext cx="3077210" cy="1231900"/>
          </a:xfrm>
          <a:custGeom>
            <a:avLst/>
            <a:gdLst/>
            <a:ahLst/>
            <a:cxnLst/>
            <a:rect l="l" t="t" r="r" b="b"/>
            <a:pathLst>
              <a:path w="3077210" h="1231900">
                <a:moveTo>
                  <a:pt x="2461260" y="0"/>
                </a:moveTo>
                <a:lnTo>
                  <a:pt x="0" y="0"/>
                </a:lnTo>
                <a:lnTo>
                  <a:pt x="615696" y="615696"/>
                </a:lnTo>
                <a:lnTo>
                  <a:pt x="0" y="1231392"/>
                </a:lnTo>
                <a:lnTo>
                  <a:pt x="2461260" y="1231392"/>
                </a:lnTo>
                <a:lnTo>
                  <a:pt x="3076955" y="615696"/>
                </a:lnTo>
                <a:lnTo>
                  <a:pt x="2461260" y="0"/>
                </a:lnTo>
                <a:close/>
              </a:path>
            </a:pathLst>
          </a:custGeom>
          <a:solidFill>
            <a:srgbClr val="3B8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89152" y="4975352"/>
            <a:ext cx="175133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36245" marR="5080" indent="-424180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Invio</a:t>
            </a:r>
            <a:r>
              <a:rPr sz="1600"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della</a:t>
            </a:r>
            <a:r>
              <a:rPr sz="16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richiesta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rinnovo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61029" y="4607305"/>
            <a:ext cx="3102610" cy="1257300"/>
            <a:chOff x="3161029" y="4607305"/>
            <a:chExt cx="3102610" cy="1257300"/>
          </a:xfrm>
        </p:grpSpPr>
        <p:sp>
          <p:nvSpPr>
            <p:cNvPr id="17" name="object 17"/>
            <p:cNvSpPr/>
            <p:nvPr/>
          </p:nvSpPr>
          <p:spPr>
            <a:xfrm>
              <a:off x="3173729" y="4620005"/>
              <a:ext cx="3077210" cy="1231900"/>
            </a:xfrm>
            <a:custGeom>
              <a:avLst/>
              <a:gdLst/>
              <a:ahLst/>
              <a:cxnLst/>
              <a:rect l="l" t="t" r="r" b="b"/>
              <a:pathLst>
                <a:path w="3077210" h="1231900">
                  <a:moveTo>
                    <a:pt x="2461260" y="0"/>
                  </a:moveTo>
                  <a:lnTo>
                    <a:pt x="0" y="0"/>
                  </a:lnTo>
                  <a:lnTo>
                    <a:pt x="615695" y="615696"/>
                  </a:lnTo>
                  <a:lnTo>
                    <a:pt x="0" y="1231392"/>
                  </a:lnTo>
                  <a:lnTo>
                    <a:pt x="2461260" y="1231392"/>
                  </a:lnTo>
                  <a:lnTo>
                    <a:pt x="3076956" y="615696"/>
                  </a:lnTo>
                  <a:lnTo>
                    <a:pt x="2461260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73729" y="4620005"/>
              <a:ext cx="3077210" cy="1231900"/>
            </a:xfrm>
            <a:custGeom>
              <a:avLst/>
              <a:gdLst/>
              <a:ahLst/>
              <a:cxnLst/>
              <a:rect l="l" t="t" r="r" b="b"/>
              <a:pathLst>
                <a:path w="3077210" h="1231900">
                  <a:moveTo>
                    <a:pt x="0" y="0"/>
                  </a:moveTo>
                  <a:lnTo>
                    <a:pt x="2461260" y="0"/>
                  </a:lnTo>
                  <a:lnTo>
                    <a:pt x="3076956" y="615696"/>
                  </a:lnTo>
                  <a:lnTo>
                    <a:pt x="2461260" y="1231392"/>
                  </a:lnTo>
                  <a:lnTo>
                    <a:pt x="0" y="1231392"/>
                  </a:lnTo>
                  <a:lnTo>
                    <a:pt x="615695" y="6156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874389" y="4755896"/>
            <a:ext cx="1786889" cy="9271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1905" algn="ctr">
              <a:lnSpc>
                <a:spcPts val="1730"/>
              </a:lnSpc>
              <a:spcBef>
                <a:spcPts val="310"/>
              </a:spcBef>
            </a:pP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Risposta</a:t>
            </a:r>
            <a:r>
              <a:rPr sz="1600" spc="-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50" dirty="0">
                <a:solidFill>
                  <a:srgbClr val="FFFFFF"/>
                </a:solidFill>
                <a:latin typeface="Arial MT"/>
                <a:cs typeface="Arial MT"/>
              </a:rPr>
              <a:t>a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manifestazione</a:t>
            </a:r>
            <a:r>
              <a:rPr sz="1600" spc="-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di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interesse</a:t>
            </a:r>
            <a:r>
              <a:rPr sz="160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al</a:t>
            </a:r>
            <a:r>
              <a:rPr sz="160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rinnovo </a:t>
            </a:r>
            <a:r>
              <a:rPr sz="1600" dirty="0">
                <a:solidFill>
                  <a:srgbClr val="FFFFFF"/>
                </a:solidFill>
                <a:latin typeface="Arial MT"/>
                <a:cs typeface="Arial MT"/>
              </a:rPr>
              <a:t>delle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qualifiche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930138" y="4607305"/>
            <a:ext cx="3102610" cy="1257300"/>
            <a:chOff x="5930138" y="4607305"/>
            <a:chExt cx="3102610" cy="1257300"/>
          </a:xfrm>
        </p:grpSpPr>
        <p:sp>
          <p:nvSpPr>
            <p:cNvPr id="21" name="object 21"/>
            <p:cNvSpPr/>
            <p:nvPr/>
          </p:nvSpPr>
          <p:spPr>
            <a:xfrm>
              <a:off x="5942838" y="4620005"/>
              <a:ext cx="3077210" cy="1231900"/>
            </a:xfrm>
            <a:custGeom>
              <a:avLst/>
              <a:gdLst/>
              <a:ahLst/>
              <a:cxnLst/>
              <a:rect l="l" t="t" r="r" b="b"/>
              <a:pathLst>
                <a:path w="3077209" h="1231900">
                  <a:moveTo>
                    <a:pt x="2461260" y="0"/>
                  </a:moveTo>
                  <a:lnTo>
                    <a:pt x="0" y="0"/>
                  </a:lnTo>
                  <a:lnTo>
                    <a:pt x="615695" y="615696"/>
                  </a:lnTo>
                  <a:lnTo>
                    <a:pt x="0" y="1231392"/>
                  </a:lnTo>
                  <a:lnTo>
                    <a:pt x="2461260" y="1231392"/>
                  </a:lnTo>
                  <a:lnTo>
                    <a:pt x="3076956" y="615696"/>
                  </a:lnTo>
                  <a:lnTo>
                    <a:pt x="2461260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42838" y="4620005"/>
              <a:ext cx="3077210" cy="1231900"/>
            </a:xfrm>
            <a:custGeom>
              <a:avLst/>
              <a:gdLst/>
              <a:ahLst/>
              <a:cxnLst/>
              <a:rect l="l" t="t" r="r" b="b"/>
              <a:pathLst>
                <a:path w="3077209" h="1231900">
                  <a:moveTo>
                    <a:pt x="0" y="0"/>
                  </a:moveTo>
                  <a:lnTo>
                    <a:pt x="2461260" y="0"/>
                  </a:lnTo>
                  <a:lnTo>
                    <a:pt x="3076956" y="615696"/>
                  </a:lnTo>
                  <a:lnTo>
                    <a:pt x="2461260" y="1231392"/>
                  </a:lnTo>
                  <a:lnTo>
                    <a:pt x="0" y="1231392"/>
                  </a:lnTo>
                  <a:lnTo>
                    <a:pt x="615695" y="6156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639559" y="4865623"/>
            <a:ext cx="1729739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310"/>
              </a:spcBef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Aggiornamento</a:t>
            </a:r>
            <a:r>
              <a:rPr sz="16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questionario generale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699245" y="4607305"/>
            <a:ext cx="3102610" cy="1257300"/>
            <a:chOff x="8699245" y="4607305"/>
            <a:chExt cx="3102610" cy="1257300"/>
          </a:xfrm>
        </p:grpSpPr>
        <p:sp>
          <p:nvSpPr>
            <p:cNvPr id="25" name="object 25"/>
            <p:cNvSpPr/>
            <p:nvPr/>
          </p:nvSpPr>
          <p:spPr>
            <a:xfrm>
              <a:off x="8711945" y="4620005"/>
              <a:ext cx="3077210" cy="1231900"/>
            </a:xfrm>
            <a:custGeom>
              <a:avLst/>
              <a:gdLst/>
              <a:ahLst/>
              <a:cxnLst/>
              <a:rect l="l" t="t" r="r" b="b"/>
              <a:pathLst>
                <a:path w="3077209" h="1231900">
                  <a:moveTo>
                    <a:pt x="2461259" y="0"/>
                  </a:moveTo>
                  <a:lnTo>
                    <a:pt x="0" y="0"/>
                  </a:lnTo>
                  <a:lnTo>
                    <a:pt x="615696" y="615696"/>
                  </a:lnTo>
                  <a:lnTo>
                    <a:pt x="0" y="1231392"/>
                  </a:lnTo>
                  <a:lnTo>
                    <a:pt x="2461259" y="1231392"/>
                  </a:lnTo>
                  <a:lnTo>
                    <a:pt x="3076955" y="615696"/>
                  </a:lnTo>
                  <a:lnTo>
                    <a:pt x="2461259" y="0"/>
                  </a:lnTo>
                  <a:close/>
                </a:path>
              </a:pathLst>
            </a:custGeom>
            <a:solidFill>
              <a:srgbClr val="3B8B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711945" y="4620005"/>
              <a:ext cx="3077210" cy="1231900"/>
            </a:xfrm>
            <a:custGeom>
              <a:avLst/>
              <a:gdLst/>
              <a:ahLst/>
              <a:cxnLst/>
              <a:rect l="l" t="t" r="r" b="b"/>
              <a:pathLst>
                <a:path w="3077209" h="1231900">
                  <a:moveTo>
                    <a:pt x="0" y="0"/>
                  </a:moveTo>
                  <a:lnTo>
                    <a:pt x="2461259" y="0"/>
                  </a:lnTo>
                  <a:lnTo>
                    <a:pt x="3076955" y="615696"/>
                  </a:lnTo>
                  <a:lnTo>
                    <a:pt x="2461259" y="1231392"/>
                  </a:lnTo>
                  <a:lnTo>
                    <a:pt x="0" y="1231392"/>
                  </a:lnTo>
                  <a:lnTo>
                    <a:pt x="615696" y="61569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409303" y="4865623"/>
            <a:ext cx="1729739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1730"/>
              </a:lnSpc>
              <a:spcBef>
                <a:spcPts val="310"/>
              </a:spcBef>
            </a:pP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Aggiornamento</a:t>
            </a:r>
            <a:r>
              <a:rPr sz="160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del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questionario</a:t>
            </a:r>
            <a:r>
              <a:rPr sz="16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Arial MT"/>
                <a:cs typeface="Arial MT"/>
              </a:rPr>
              <a:t>di </a:t>
            </a:r>
            <a:r>
              <a:rPr sz="1600" spc="-10" dirty="0">
                <a:solidFill>
                  <a:srgbClr val="FFFFFF"/>
                </a:solidFill>
                <a:latin typeface="Arial MT"/>
                <a:cs typeface="Arial MT"/>
              </a:rPr>
              <a:t>categoria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6952" y="192568"/>
            <a:ext cx="342355" cy="296091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1605">
              <a:lnSpc>
                <a:spcPct val="100000"/>
              </a:lnSpc>
              <a:spcBef>
                <a:spcPts val="95"/>
              </a:spcBef>
            </a:pPr>
            <a:r>
              <a:rPr dirty="0"/>
              <a:t>Processo</a:t>
            </a:r>
            <a:r>
              <a:rPr spc="-55" dirty="0"/>
              <a:t> </a:t>
            </a:r>
            <a:r>
              <a:rPr dirty="0"/>
              <a:t>di</a:t>
            </a:r>
            <a:r>
              <a:rPr spc="-55" dirty="0"/>
              <a:t> </a:t>
            </a:r>
            <a:r>
              <a:rPr spc="-10" dirty="0"/>
              <a:t>qualifica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4014</Words>
  <Application>Microsoft Office PowerPoint</Application>
  <PresentationFormat>Widescreen</PresentationFormat>
  <Paragraphs>339</Paragraphs>
  <Slides>42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8" baseType="lpstr">
      <vt:lpstr>Aptos</vt:lpstr>
      <vt:lpstr>Arial</vt:lpstr>
      <vt:lpstr>Arial MT</vt:lpstr>
      <vt:lpstr>Calibri</vt:lpstr>
      <vt:lpstr>Segoe UI Symbol</vt:lpstr>
      <vt:lpstr>Office Theme</vt:lpstr>
      <vt:lpstr>Manuale di Qualifica</vt:lpstr>
      <vt:lpstr>Indice</vt:lpstr>
      <vt:lpstr>Login</vt:lpstr>
      <vt:lpstr>Home Page- Portale Fornitori</vt:lpstr>
      <vt:lpstr>Home Page- Portale Fornitori</vt:lpstr>
      <vt:lpstr>Home Page- Portale Fornitori</vt:lpstr>
      <vt:lpstr>Home Page- Portale Fornitori</vt:lpstr>
      <vt:lpstr>Processo di qualifica– Richiesta di partecipazione Gare/Qualifica Albo</vt:lpstr>
      <vt:lpstr>Processo di qualifica</vt:lpstr>
      <vt:lpstr>Questionario Generale</vt:lpstr>
      <vt:lpstr>Questionario Generale</vt:lpstr>
      <vt:lpstr>Questionario Generale</vt:lpstr>
      <vt:lpstr>Questionario Generale</vt:lpstr>
      <vt:lpstr>Qualifica in una categoria</vt:lpstr>
      <vt:lpstr>Qualifica in una categoria</vt:lpstr>
      <vt:lpstr>Qualifica in una categoria - Sistemi di Qualifica (Se presenti)</vt:lpstr>
      <vt:lpstr>Qualifica in una categoria</vt:lpstr>
      <vt:lpstr>Processo di Qualifica</vt:lpstr>
      <vt:lpstr>a) Verifica dello Stato delle Qualifiche di Categoria</vt:lpstr>
      <vt:lpstr>a) Verifica dello Stato delle Qualifiche di Categoria</vt:lpstr>
      <vt:lpstr>b) Verifica delle qualifiche in scadenza o scadute</vt:lpstr>
      <vt:lpstr>b) Verifica delle qualifiche in scadenza o scadute</vt:lpstr>
      <vt:lpstr>b) Verifica delle qualifiche in scadenza o scadute</vt:lpstr>
      <vt:lpstr>c) Risposta a manifestazione di interesse al rinnovo delle qualifiche</vt:lpstr>
      <vt:lpstr>c) Risposta a manifestazione di interesse al rinnovo delle qualifiche</vt:lpstr>
      <vt:lpstr>d) Aggiornamento dei questionari di categoria</vt:lpstr>
      <vt:lpstr>d) Aggiornamento dei questionari di categoria</vt:lpstr>
      <vt:lpstr>d) Aggiornamento dei questionari di categoria: Richiesta di Revisione questionari di Categoria</vt:lpstr>
      <vt:lpstr>d) Aggiornamento dei questionari di categoria: Richiesta di Revisione questionari di Categoria</vt:lpstr>
      <vt:lpstr>e) Aggiornamento dei questionari generali</vt:lpstr>
      <vt:lpstr>e) Aggiornamento dei questionari generali</vt:lpstr>
      <vt:lpstr>e) Aggiornamento dei questionari generali: Richiesta di Revisione questionari Generali</vt:lpstr>
      <vt:lpstr>e) Aggiornamento dei questionari generali: Richiesta di Revisione questionari Generali</vt:lpstr>
      <vt:lpstr>f) Candidatura per qualifica su nuove categorie</vt:lpstr>
      <vt:lpstr>f) Candidatura per qualifica su nuove categorie</vt:lpstr>
      <vt:lpstr>f) Candidatura per qualifica su nuove categorie - Sistemi di Qualifica (Se presenti)</vt:lpstr>
      <vt:lpstr>f) Candidatura per qualifica su nuove categorie</vt:lpstr>
      <vt:lpstr>g) Documentazione di categoria prossima alla scadenza o scaduta</vt:lpstr>
      <vt:lpstr>g) Documentazione di categoria prossima alla scadenza o scaduta</vt:lpstr>
      <vt:lpstr>g) Documentazione di categoria prossima alla scadenza o scaduta</vt:lpstr>
      <vt:lpstr>g) Documentazione di categoria prossima alla scadenza o scaduta</vt:lpstr>
      <vt:lpstr>g) Documentazione di categoria prossima alla scadenza o scaduta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Manuale di Qualifica</dc:title>
  <dc:creator>Adela Demarku</dc:creator>
  <cp:lastModifiedBy>Adela Demarku</cp:lastModifiedBy>
  <cp:revision>5</cp:revision>
  <dcterms:created xsi:type="dcterms:W3CDTF">2025-07-17T09:30:24Z</dcterms:created>
  <dcterms:modified xsi:type="dcterms:W3CDTF">2025-11-10T09:26:29Z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2025-07-17T00:00:00Z</vt:filetime>
  </property>
  <property fmtid="{D5CDD505-2E9C-101B-9397-08002B2CF9AE}" pid="5" name="Producer">
    <vt:lpwstr>Microsoft® PowerPoint® for Microsoft 365</vt:lpwstr>
  </property>
</Properties>
</file>